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56" r:id="rId5"/>
    <p:sldId id="272" r:id="rId6"/>
    <p:sldId id="276" r:id="rId7"/>
    <p:sldId id="263" r:id="rId8"/>
    <p:sldId id="293" r:id="rId9"/>
    <p:sldId id="261" r:id="rId10"/>
    <p:sldId id="279" r:id="rId11"/>
    <p:sldId id="285" r:id="rId12"/>
    <p:sldId id="267" r:id="rId13"/>
    <p:sldId id="277" r:id="rId14"/>
    <p:sldId id="274" r:id="rId15"/>
    <p:sldId id="262" r:id="rId16"/>
    <p:sldId id="269" r:id="rId17"/>
    <p:sldId id="268" r:id="rId18"/>
    <p:sldId id="278" r:id="rId19"/>
    <p:sldId id="275" r:id="rId20"/>
    <p:sldId id="281" r:id="rId21"/>
    <p:sldId id="294" r:id="rId22"/>
    <p:sldId id="273" r:id="rId23"/>
    <p:sldId id="280" r:id="rId24"/>
    <p:sldId id="264" r:id="rId2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C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89" autoAdjust="0"/>
  </p:normalViewPr>
  <p:slideViewPr>
    <p:cSldViewPr snapToGrid="0">
      <p:cViewPr varScale="1">
        <p:scale>
          <a:sx n="80" d="100"/>
          <a:sy n="80" d="100"/>
        </p:scale>
        <p:origin x="754"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7/21/2026</a:t>
            </a:fld>
            <a:endParaRPr lang="en-US"/>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1T17:45:26.400"/>
    </inkml:context>
    <inkml:brush xml:id="br0">
      <inkml:brushProperty name="width" value="0.05" units="cm"/>
      <inkml:brushProperty name="height" value="0.05" units="cm"/>
    </inkml:brush>
  </inkml:definitions>
  <inkml:trace contextRef="#ctx0" brushRef="#br0">1 1 16400,'0'0'0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4T12:29:26.830"/>
    </inkml:context>
    <inkml:brush xml:id="br0">
      <inkml:brushProperty name="width" value="0.05" units="cm"/>
      <inkml:brushProperty name="height" value="0.05" units="cm"/>
      <inkml:brushProperty name="color" value="#E71224"/>
    </inkml:brush>
  </inkml:definitions>
  <inkml:trace contextRef="#ctx0" brushRef="#br0">0 198 24575,'0'-5'0,"5"-1"0,1-4 0,4-5 0,5-4 0,4 0 0,0 0 0,0-2 0,2-1 0,1 2 0,3 5 0,-5 1 0,-4 2-8191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4T12:29:28.483"/>
    </inkml:context>
    <inkml:brush xml:id="br0">
      <inkml:brushProperty name="width" value="0.05" units="cm"/>
      <inkml:brushProperty name="height" value="0.05" units="cm"/>
      <inkml:brushProperty name="color" value="#E71224"/>
    </inkml:brush>
  </inkml:definitions>
  <inkml:trace contextRef="#ctx0" brushRef="#br0">584 378 24575,'-2'-4'0,"0"0"0,-1 0 0,1 0 0,-1 1 0,0 0 0,0-1 0,0 1 0,-1 0 0,1 0 0,-1 1 0,1-1 0,-1 1 0,-6-3 0,-6-6 0,-40-37 0,35 29 0,0 1 0,-1 1 0,-31-18 0,-86-37 71,-48-27-1507,167 87-5390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4T12:29:32.133"/>
    </inkml:context>
    <inkml:brush xml:id="br0">
      <inkml:brushProperty name="width" value="0.05" units="cm"/>
      <inkml:brushProperty name="height" value="0.05" units="cm"/>
      <inkml:brushProperty name="color" value="#E71224"/>
    </inkml:brush>
  </inkml:definitions>
  <inkml:trace contextRef="#ctx0" brushRef="#br0">0 1 24575,'5'0'0,"0"0"0,0 0 0,0 1 0,0 0 0,-1 0 0,1 0 0,0 1 0,-1-1 0,1 1 0,-1 0 0,0 1 0,1-1 0,-1 1 0,0 0 0,-1 0 0,1 0 0,0 0 0,3 6 0,4 4 0,-2 0 0,0 1 0,-1 1 0,8 16 0,6 12 0,-10-21 0,1-1 0,0 0 0,2-1 0,33 37 0,-5-15 2,39 35-1369,-65-64-5459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4T12:29:38.236"/>
    </inkml:context>
    <inkml:brush xml:id="br0">
      <inkml:brushProperty name="width" value="0.05" units="cm"/>
      <inkml:brushProperty name="height" value="0.05" units="cm"/>
      <inkml:brushProperty name="color" value="#E71224"/>
    </inkml:brush>
  </inkml:definitions>
  <inkml:trace contextRef="#ctx0" brushRef="#br0">0 149 24575,'1'-8'0,"1"0"0,-1 1 0,1-1 0,0 1 0,1 0 0,0 0 0,0-1 0,0 2 0,1-1 0,8-10 0,-9 12 0,0 0 0,0 1 0,1-1 0,0 1 0,0 0 0,0 0 0,0 0 0,1 1 0,0-1 0,-1 1 0,1 0 0,0 1 0,1-1 0,9-3 0,-12 6 0,1 0 0,0 0 0,0 1 0,0-1 0,0 1 0,-1-1 0,1 1 0,0 0 0,-1 1 0,1-1 0,-1 1 0,1-1 0,-1 1 0,1 0 0,-1 1 0,0-1 0,0 0 0,0 1 0,-1 0 0,1-1 0,0 1 0,2 5 0,8 9 0,-1 2 0,18 35 0,-14-24 0,0-1 0,1-1 0,2-1 0,0-1 0,2 0 0,0-1 0,2-2 0,1 0 0,1-2 0,0 0 0,34 20 0,-26-19 0,-1 2 0,-1 1 0,43 45 0,-6-5 0,-6 0 0,-48-48 0,1 0 0,1-2 0,34 28 0,-24-23 0,-1 1 0,-1 1 0,38 45 0,-39-40 0,1-2 0,2 0 0,31 24 0,25 9 0,-3 5 0,120 119 0,-159-135 0,-27-30 0,0-2 0,1 1 0,1-2 0,33 26 0,18 11 0,-50-38 0,0 0 0,1 0 0,0-2 0,1 0 0,19 8 0,-3-2 0,-1 1 0,-1 1 0,0 2 0,-2 1 0,48 45 0,-41-34 0,1-2 0,62 38 0,35 25 0,-45-28 0,111 85 0,-95-75-1365,-82-62-5461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4T12:29:40.042"/>
    </inkml:context>
    <inkml:brush xml:id="br0">
      <inkml:brushProperty name="width" value="0.05" units="cm"/>
      <inkml:brushProperty name="height" value="0.05" units="cm"/>
      <inkml:brushProperty name="color" value="#E71224"/>
    </inkml:brush>
  </inkml:definitions>
  <inkml:trace contextRef="#ctx0" brushRef="#br0">10 303 24575,'-1'-2'0,"0"1"0,0 0 0,0-1 0,1 1 0,-1-1 0,0 1 0,0-1 0,1 1 0,-1-1 0,1 0 0,0 1 0,-1-1 0,1 1 0,0-1 0,0 0 0,0 1 0,0-1 0,0 0 0,0 1 0,1-1 0,-1 0 0,0 1 0,1-1 0,-1 1 0,1-1 0,0 1 0,-1-1 0,1 1 0,0-1 0,0 1 0,0-1 0,0 1 0,3-2 0,5-8 0,0 2 0,1-1 0,14-10 0,-10 8 0,64-47 0,-56 44 0,0-1 0,23-22 0,-34 28-455,1 0 0,24-16 0,-16 14-6371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4T12:29:46.023"/>
    </inkml:context>
    <inkml:brush xml:id="br0">
      <inkml:brushProperty name="width" value="0.05" units="cm"/>
      <inkml:brushProperty name="height" value="0.05" units="cm"/>
      <inkml:brushProperty name="color" value="#E71224"/>
    </inkml:brush>
  </inkml:definitions>
  <inkml:trace contextRef="#ctx0" brushRef="#br0">90 1 24575,'-4'0'0,"0"1"0,-1 1 0,1-1 0,0 1 0,0-1 0,0 1 0,0 0 0,1 1 0,-1-1 0,0 0 0,1 1 0,-1 0 0,1 0 0,0 0 0,0 1 0,-3 4 0,3-5 0,1-1 0,0 1 0,0-1 0,0 1 0,0 0 0,1 0 0,-1 0 0,1 0 0,0 0 0,0 0 0,0 0 0,0 1 0,0-1 0,1 0 0,-1 1 0,1-1 0,0 0 0,0 1 0,0-1 0,0 0 0,2 6 0,5 3 0,1 0 0,0-1 0,0 0 0,1-1 0,1 0 0,-1 0 0,2-1 0,12 9 0,-8-5 0,0-1 0,-1 2 0,15 18 0,28 35 0,2-3 0,117 97 0,-114-115 0,-46-36 0,0 1 0,0 1 0,21 22 0,110 113 0,-30-33 0,76 74 0,-127-127 0,13 10 0,-42-39 0,-1 2 0,52 60 0,-66-69 0,2-1 0,1-1 0,51 36 0,-36-28 0,146 109 0,-127-99 0,-36-26 0,-1 1 0,31 28 0,-5 0 0,56 38 0,15 12 0,-36-36-1365,-61-44-5461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4T12:29:51.603"/>
    </inkml:context>
    <inkml:brush xml:id="br0">
      <inkml:brushProperty name="width" value="0.05" units="cm"/>
      <inkml:brushProperty name="height" value="0.05" units="cm"/>
      <inkml:brushProperty name="color" value="#E71224"/>
    </inkml:brush>
  </inkml:definitions>
  <inkml:trace contextRef="#ctx0" brushRef="#br0">0 2535 24575,'3'-1'0,"-1"0"0,1-1 0,-1 1 0,1 0 0,-1-1 0,0 0 0,0 1 0,0-1 0,0 0 0,0 0 0,0 0 0,0 0 0,0 0 0,1-3 0,4-4 0,7-5 0,17-19 0,46-62 0,-55 65 0,1 1 0,2 1 0,42-38 0,92-62 0,-120 99 0,157-115 0,-185 138 0,0 1 0,0-1 0,0 2 0,17-6 0,-17 7 0,0-1 0,0 0 0,0 0 0,-1-1 0,18-12 0,125-114 0,-62 50 0,-65 55 0,-2 0 0,0-2 0,-2-1 0,0 0 0,18-36 0,55-74 0,-72 111 0,9-10 0,-1-1 0,32-55 0,-47 68 0,2 2 0,1 0 0,30-30 0,6-7 0,-41 44 0,-1 0 0,0-1 0,19-38 0,-26 43 0,-2 1 0,0 0 0,0-1 0,-1 0 0,0 0 0,-2 0 0,1 0 0,-1-14 0,-6-423 0,4 424 43,-2 0-1,-6-29 1,-2-17-1536,9 46-5333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7/21/2026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Click to 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Click to 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Click to 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Click to 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Click to 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5" r:id="rId8"/>
    <p:sldLayoutId id="2147483657" r:id="rId9"/>
    <p:sldLayoutId id="2147483658"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6.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image" Target="../media/image8.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10.png"/><Relationship Id="rId4" Type="http://schemas.openxmlformats.org/officeDocument/2006/relationships/image" Target="../media/image7.png"/><Relationship Id="rId9" Type="http://schemas.microsoft.com/office/2007/relationships/hdphoto" Target="../media/hdphoto4.wdp"/></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7.wdp"/><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customXml" Target="../ink/ink7.xml"/><Relationship Id="rId3" Type="http://schemas.openxmlformats.org/officeDocument/2006/relationships/customXml" Target="../ink/ink2.xml"/><Relationship Id="rId7" Type="http://schemas.openxmlformats.org/officeDocument/2006/relationships/customXml" Target="../ink/ink4.xml"/><Relationship Id="rId12" Type="http://schemas.openxmlformats.org/officeDocument/2006/relationships/image" Target="../media/image38.png"/><Relationship Id="rId2" Type="http://schemas.openxmlformats.org/officeDocument/2006/relationships/image" Target="../media/image28.png"/><Relationship Id="rId16" Type="http://schemas.openxmlformats.org/officeDocument/2006/relationships/image" Target="../media/image40.png"/><Relationship Id="rId1" Type="http://schemas.openxmlformats.org/officeDocument/2006/relationships/slideLayout" Target="../slideLayouts/slideLayout18.xml"/><Relationship Id="rId6" Type="http://schemas.openxmlformats.org/officeDocument/2006/relationships/image" Target="../media/image35.png"/><Relationship Id="rId11" Type="http://schemas.openxmlformats.org/officeDocument/2006/relationships/customXml" Target="../ink/ink6.xml"/><Relationship Id="rId5" Type="http://schemas.openxmlformats.org/officeDocument/2006/relationships/customXml" Target="../ink/ink3.xml"/><Relationship Id="rId15" Type="http://schemas.openxmlformats.org/officeDocument/2006/relationships/customXml" Target="../ink/ink8.xml"/><Relationship Id="rId10" Type="http://schemas.openxmlformats.org/officeDocument/2006/relationships/image" Target="../media/image37.png"/><Relationship Id="rId4" Type="http://schemas.openxmlformats.org/officeDocument/2006/relationships/image" Target="../media/image34.png"/><Relationship Id="rId9" Type="http://schemas.openxmlformats.org/officeDocument/2006/relationships/customXml" Target="../ink/ink5.xml"/><Relationship Id="rId1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29.png"/><Relationship Id="rId1" Type="http://schemas.openxmlformats.org/officeDocument/2006/relationships/slideLayout" Target="../slideLayouts/slideLayout9.xml"/><Relationship Id="rId6" Type="http://schemas.openxmlformats.org/officeDocument/2006/relationships/image" Target="../media/image31.png"/><Relationship Id="rId5" Type="http://schemas.microsoft.com/office/2007/relationships/hdphoto" Target="../media/hdphoto10.wdp"/><Relationship Id="rId4" Type="http://schemas.openxmlformats.org/officeDocument/2006/relationships/image" Target="../media/image30.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hyperlink" Target="https://apply.cloudforedu.org.uk/ofsm/southampton/apply" TargetMode="Externa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microsoft.com/office/2007/relationships/hdphoto" Target="../media/hdphoto15.wdp"/><Relationship Id="rId13" Type="http://schemas.openxmlformats.org/officeDocument/2006/relationships/image" Target="../media/image53.png"/><Relationship Id="rId18" Type="http://schemas.microsoft.com/office/2007/relationships/hdphoto" Target="../media/hdphoto19.wdp"/><Relationship Id="rId3" Type="http://schemas.microsoft.com/office/2007/relationships/hdphoto" Target="../media/hdphoto13.wdp"/><Relationship Id="rId21" Type="http://schemas.microsoft.com/office/2007/relationships/hdphoto" Target="../media/hdphoto20.wdp"/><Relationship Id="rId7" Type="http://schemas.openxmlformats.org/officeDocument/2006/relationships/image" Target="../media/image49.png"/><Relationship Id="rId12" Type="http://schemas.openxmlformats.org/officeDocument/2006/relationships/image" Target="../media/image52.png"/><Relationship Id="rId17" Type="http://schemas.openxmlformats.org/officeDocument/2006/relationships/image" Target="../media/image55.png"/><Relationship Id="rId2" Type="http://schemas.openxmlformats.org/officeDocument/2006/relationships/image" Target="../media/image46.png"/><Relationship Id="rId16" Type="http://schemas.microsoft.com/office/2007/relationships/hdphoto" Target="../media/hdphoto18.wdp"/><Relationship Id="rId20" Type="http://schemas.openxmlformats.org/officeDocument/2006/relationships/image" Target="../media/image57.png"/><Relationship Id="rId1" Type="http://schemas.openxmlformats.org/officeDocument/2006/relationships/slideLayout" Target="../slideLayouts/slideLayout16.xml"/><Relationship Id="rId6" Type="http://schemas.openxmlformats.org/officeDocument/2006/relationships/image" Target="../media/image48.png"/><Relationship Id="rId11" Type="http://schemas.microsoft.com/office/2007/relationships/hdphoto" Target="../media/hdphoto16.wdp"/><Relationship Id="rId5" Type="http://schemas.microsoft.com/office/2007/relationships/hdphoto" Target="../media/hdphoto14.wdp"/><Relationship Id="rId15" Type="http://schemas.openxmlformats.org/officeDocument/2006/relationships/image" Target="../media/image54.png"/><Relationship Id="rId10" Type="http://schemas.openxmlformats.org/officeDocument/2006/relationships/image" Target="../media/image51.png"/><Relationship Id="rId19" Type="http://schemas.openxmlformats.org/officeDocument/2006/relationships/image" Target="../media/image56.png"/><Relationship Id="rId4" Type="http://schemas.openxmlformats.org/officeDocument/2006/relationships/image" Target="../media/image47.png"/><Relationship Id="rId9" Type="http://schemas.openxmlformats.org/officeDocument/2006/relationships/image" Target="../media/image50.png"/><Relationship Id="rId14" Type="http://schemas.microsoft.com/office/2007/relationships/hdphoto" Target="../media/hdphoto17.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1EACC03-9DC7-4C77-9BAE-11CBF767B58D}"/>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tretch>
            <a:fillRect/>
          </a:stretch>
        </p:blipFill>
        <p:spPr>
          <a:xfrm>
            <a:off x="56120" y="1369230"/>
            <a:ext cx="6053070" cy="4967184"/>
          </a:xfrm>
        </p:spPr>
      </p:pic>
      <p:sp>
        <p:nvSpPr>
          <p:cNvPr id="7" name="Text Placeholder 6">
            <a:extLst>
              <a:ext uri="{FF2B5EF4-FFF2-40B4-BE49-F238E27FC236}">
                <a16:creationId xmlns:a16="http://schemas.microsoft.com/office/drawing/2014/main" id="{7671E014-38A6-4604-84E2-0E92500FBC52}"/>
              </a:ext>
            </a:extLst>
          </p:cNvPr>
          <p:cNvSpPr>
            <a:spLocks noGrp="1"/>
          </p:cNvSpPr>
          <p:nvPr>
            <p:ph type="body" sz="quarter" idx="16"/>
          </p:nvPr>
        </p:nvSpPr>
        <p:spPr/>
        <p:txBody>
          <a:bodyPr vert="horz" lIns="91440" tIns="45720" rIns="91440" bIns="45720" rtlCol="0" anchor="t">
            <a:normAutofit/>
          </a:bodyPr>
          <a:lstStyle/>
          <a:p>
            <a:r>
              <a:rPr lang="en-US" dirty="0">
                <a:latin typeface="OpenDyslexic"/>
              </a:rPr>
              <a:t>July 2026</a:t>
            </a:r>
            <a:endParaRPr lang="ru-RU" dirty="0">
              <a:latin typeface="OpenDyslexic" panose="00000500000000000000" pitchFamily="50" charset="0"/>
            </a:endParaRPr>
          </a:p>
        </p:txBody>
      </p:sp>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p:txBody>
          <a:bodyPr/>
          <a:lstStyle/>
          <a:p>
            <a:r>
              <a:rPr lang="en-US">
                <a:latin typeface="OpenDyslexic" panose="00000500000000000000" pitchFamily="50" charset="0"/>
              </a:rPr>
              <a:t>Welcome to Year 3</a:t>
            </a:r>
            <a:endParaRPr lang="ru-RU">
              <a:latin typeface="OpenDyslexic" panose="00000500000000000000" pitchFamily="50" charset="0"/>
            </a:endParaRPr>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p:txBody>
          <a:bodyPr/>
          <a:lstStyle/>
          <a:p>
            <a:r>
              <a:rPr lang="en-US">
                <a:latin typeface="OpenDyslexic" panose="00000500000000000000" pitchFamily="50" charset="0"/>
              </a:rPr>
              <a:t>Ludlow Junior School</a:t>
            </a:r>
            <a:endParaRPr lang="ru-RU">
              <a:latin typeface="OpenDyslexic" panose="00000500000000000000" pitchFamily="50" charset="0"/>
            </a:endParaRPr>
          </a:p>
        </p:txBody>
      </p:sp>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82A228-D9C2-46B1-9106-9E350CC3C581}"/>
              </a:ext>
            </a:extLst>
          </p:cNvPr>
          <p:cNvSpPr>
            <a:spLocks noGrp="1"/>
          </p:cNvSpPr>
          <p:nvPr>
            <p:ph type="sldNum" sz="quarter" idx="12"/>
          </p:nvPr>
        </p:nvSpPr>
        <p:spPr/>
        <p:txBody>
          <a:bodyPr/>
          <a:lstStyle/>
          <a:p>
            <a:fld id="{98C0CDE5-970C-4CC4-BF43-0DA127E73E82}" type="slidenum">
              <a:rPr lang="en-US" noProof="0" smtClean="0"/>
              <a:t>2</a:t>
            </a:fld>
            <a:endParaRPr lang="en-US" noProof="0"/>
          </a:p>
        </p:txBody>
      </p:sp>
      <p:sp>
        <p:nvSpPr>
          <p:cNvPr id="6" name="Title 5">
            <a:extLst>
              <a:ext uri="{FF2B5EF4-FFF2-40B4-BE49-F238E27FC236}">
                <a16:creationId xmlns:a16="http://schemas.microsoft.com/office/drawing/2014/main" id="{DF73029E-C91A-4453-B0C0-4D777DCCA26C}"/>
              </a:ext>
            </a:extLst>
          </p:cNvPr>
          <p:cNvSpPr>
            <a:spLocks noGrp="1"/>
          </p:cNvSpPr>
          <p:nvPr>
            <p:ph type="title"/>
          </p:nvPr>
        </p:nvSpPr>
        <p:spPr/>
        <p:txBody>
          <a:bodyPr>
            <a:normAutofit/>
          </a:bodyPr>
          <a:lstStyle/>
          <a:p>
            <a:r>
              <a:rPr lang="en-GB" sz="3200">
                <a:latin typeface="OpenDyslexic" panose="00000500000000000000" pitchFamily="50" charset="0"/>
              </a:rPr>
              <a:t>Our School Core Values</a:t>
            </a:r>
          </a:p>
        </p:txBody>
      </p:sp>
      <p:sp>
        <p:nvSpPr>
          <p:cNvPr id="8" name="TextBox 7">
            <a:extLst>
              <a:ext uri="{FF2B5EF4-FFF2-40B4-BE49-F238E27FC236}">
                <a16:creationId xmlns:a16="http://schemas.microsoft.com/office/drawing/2014/main" id="{C7E2D66F-53F7-4D49-9E6C-A78C2717924C}"/>
              </a:ext>
            </a:extLst>
          </p:cNvPr>
          <p:cNvSpPr txBox="1"/>
          <p:nvPr/>
        </p:nvSpPr>
        <p:spPr>
          <a:xfrm>
            <a:off x="366712" y="1869639"/>
            <a:ext cx="11458575" cy="1107996"/>
          </a:xfrm>
          <a:prstGeom prst="rect">
            <a:avLst/>
          </a:prstGeom>
          <a:noFill/>
        </p:spPr>
        <p:txBody>
          <a:bodyPr wrap="square" lIns="91440" tIns="45720" rIns="91440" bIns="45720" anchor="t">
            <a:spAutoFit/>
          </a:bodyPr>
          <a:lstStyle/>
          <a:p>
            <a:r>
              <a:rPr lang="en-GB" sz="2200" dirty="0">
                <a:latin typeface="OpenDyslexic"/>
              </a:rPr>
              <a:t>Our school is founded on a culture of mutual respect. We believe that for children to reach their full potential, they must feel happy, safe and secure at school. Adults across the school build warm and genuine relationships with pupils, modelling the positive behaviour we expect of all our children.</a:t>
            </a:r>
          </a:p>
        </p:txBody>
      </p:sp>
      <p:pic>
        <p:nvPicPr>
          <p:cNvPr id="9" name="Picture 8">
            <a:extLst>
              <a:ext uri="{FF2B5EF4-FFF2-40B4-BE49-F238E27FC236}">
                <a16:creationId xmlns:a16="http://schemas.microsoft.com/office/drawing/2014/main" id="{6B71D652-A099-4999-9FEC-B84639E675B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600" b="88800" l="7143" r="92560">
                        <a14:foregroundMark x1="7440" y1="36800" x2="83631" y2="48800"/>
                        <a14:foregroundMark x1="92560" y1="38400" x2="91964" y2="73600"/>
                        <a14:foregroundMark x1="42560" y1="36800" x2="58929" y2="35200"/>
                        <a14:foregroundMark x1="58929" y1="35200" x2="61310" y2="35200"/>
                      </a14:backgroundRemoval>
                    </a14:imgEffect>
                  </a14:imgLayer>
                </a14:imgProps>
              </a:ext>
            </a:extLst>
          </a:blip>
          <a:stretch>
            <a:fillRect/>
          </a:stretch>
        </p:blipFill>
        <p:spPr>
          <a:xfrm>
            <a:off x="4890967" y="3751898"/>
            <a:ext cx="3200400" cy="1190625"/>
          </a:xfrm>
          <a:prstGeom prst="rect">
            <a:avLst/>
          </a:prstGeom>
        </p:spPr>
      </p:pic>
      <p:pic>
        <p:nvPicPr>
          <p:cNvPr id="11" name="Picture 10">
            <a:extLst>
              <a:ext uri="{FF2B5EF4-FFF2-40B4-BE49-F238E27FC236}">
                <a16:creationId xmlns:a16="http://schemas.microsoft.com/office/drawing/2014/main" id="{DF51DAF8-31E3-4343-A5CB-9A9F9FAB2F9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10860" y1="42105" x2="10860" y2="64035"/>
                        <a14:foregroundMark x1="67421" y1="57895" x2="73303" y2="72807"/>
                      </a14:backgroundRemoval>
                    </a14:imgEffect>
                  </a14:imgLayer>
                </a14:imgProps>
              </a:ext>
            </a:extLst>
          </a:blip>
          <a:stretch>
            <a:fillRect/>
          </a:stretch>
        </p:blipFill>
        <p:spPr>
          <a:xfrm>
            <a:off x="5005386" y="5321299"/>
            <a:ext cx="2652826" cy="1368426"/>
          </a:xfrm>
          <a:prstGeom prst="rect">
            <a:avLst/>
          </a:prstGeom>
        </p:spPr>
      </p:pic>
      <p:pic>
        <p:nvPicPr>
          <p:cNvPr id="12" name="Picture 11">
            <a:extLst>
              <a:ext uri="{FF2B5EF4-FFF2-40B4-BE49-F238E27FC236}">
                <a16:creationId xmlns:a16="http://schemas.microsoft.com/office/drawing/2014/main" id="{12929AF5-13D6-45CB-9151-60884FF3712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135" b="89904" l="9153" r="91186">
                        <a14:foregroundMark x1="64407" y1="23077" x2="45763" y2="19712"/>
                        <a14:foregroundMark x1="45763" y1="19712" x2="29153" y2="28365"/>
                        <a14:foregroundMark x1="29153" y1="28365" x2="21695" y2="38942"/>
                        <a14:foregroundMark x1="22034" y1="30769" x2="14237" y2="54327"/>
                        <a14:foregroundMark x1="14237" y1="54327" x2="13559" y2="60096"/>
                        <a14:foregroundMark x1="15593" y1="38942" x2="13898" y2="51923"/>
                        <a14:foregroundMark x1="12881" y1="48558" x2="12881" y2="56731"/>
                        <a14:foregroundMark x1="22373" y1="31250" x2="41356" y2="19712"/>
                        <a14:foregroundMark x1="36610" y1="20192" x2="29831" y2="23077"/>
                        <a14:foregroundMark x1="64746" y1="21635" x2="81017" y2="32692"/>
                        <a14:foregroundMark x1="81017" y1="32692" x2="81356" y2="35096"/>
                        <a14:foregroundMark x1="74237" y1="21154" x2="77966" y2="27404"/>
                        <a14:foregroundMark x1="67797" y1="23077" x2="69831" y2="22115"/>
                        <a14:foregroundMark x1="67119" y1="23558" x2="83390" y2="34135"/>
                        <a14:foregroundMark x1="83390" y1="34135" x2="91525" y2="48558"/>
                        <a14:foregroundMark x1="88814" y1="47115" x2="78644" y2="70192"/>
                        <a14:foregroundMark x1="78644" y1="70192" x2="70508" y2="75000"/>
                        <a14:foregroundMark x1="84746" y1="63942" x2="72881" y2="78846"/>
                        <a14:foregroundMark x1="75593" y1="76442" x2="68475" y2="87019"/>
                        <a14:foregroundMark x1="68475" y1="84615" x2="51186" y2="86538"/>
                        <a14:foregroundMark x1="51186" y1="86538" x2="51186" y2="86538"/>
                        <a14:foregroundMark x1="61017" y1="86538" x2="42712" y2="86538"/>
                        <a14:foregroundMark x1="45424" y1="84135" x2="34237" y2="85577"/>
                        <a14:foregroundMark x1="37966" y1="84135" x2="25085" y2="81731"/>
                        <a14:foregroundMark x1="27458" y1="81731" x2="21017" y2="72115"/>
                        <a14:foregroundMark x1="23390" y1="83654" x2="14237" y2="74038"/>
                        <a14:foregroundMark x1="13898" y1="42788" x2="9153" y2="61538"/>
                        <a14:foregroundMark x1="10847" y1="55288" x2="14237" y2="79808"/>
                        <a14:foregroundMark x1="14237" y1="79808" x2="16271" y2="81250"/>
                        <a14:foregroundMark x1="24068" y1="27404" x2="31864" y2="25000"/>
                        <a14:foregroundMark x1="90169" y1="38942" x2="89831" y2="53365"/>
                      </a14:backgroundRemoval>
                    </a14:imgEffect>
                  </a14:imgLayer>
                </a14:imgProps>
              </a:ext>
            </a:extLst>
          </a:blip>
          <a:stretch>
            <a:fillRect/>
          </a:stretch>
        </p:blipFill>
        <p:spPr>
          <a:xfrm>
            <a:off x="2070549" y="3405426"/>
            <a:ext cx="2639324" cy="1860947"/>
          </a:xfrm>
          <a:prstGeom prst="rect">
            <a:avLst/>
          </a:prstGeom>
        </p:spPr>
      </p:pic>
      <p:pic>
        <p:nvPicPr>
          <p:cNvPr id="13" name="Picture 12">
            <a:extLst>
              <a:ext uri="{FF2B5EF4-FFF2-40B4-BE49-F238E27FC236}">
                <a16:creationId xmlns:a16="http://schemas.microsoft.com/office/drawing/2014/main" id="{82372818-EF84-4461-9C20-3638D309825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15120" y1="41899" x2="15120" y2="41899"/>
                        <a14:foregroundMark x1="21306" y1="48045" x2="21306" y2="48045"/>
                        <a14:foregroundMark x1="13058" y1="58101" x2="13058" y2="58101"/>
                        <a14:foregroundMark x1="27148" y1="43575" x2="27148" y2="43575"/>
                        <a14:foregroundMark x1="24399" y1="61453" x2="24399" y2="61453"/>
                        <a14:foregroundMark x1="25773" y1="38547" x2="25773" y2="38547"/>
                        <a14:foregroundMark x1="31271" y1="38547" x2="31271" y2="38547"/>
                        <a14:foregroundMark x1="43986" y1="35754" x2="43986" y2="35754"/>
                        <a14:foregroundMark x1="51203" y1="37430" x2="51203" y2="37430"/>
                        <a14:foregroundMark x1="62543" y1="35754" x2="62543" y2="35754"/>
                        <a14:foregroundMark x1="70447" y1="39106" x2="70447" y2="39106"/>
                        <a14:foregroundMark x1="74914" y1="44134" x2="74914" y2="44134"/>
                        <a14:foregroundMark x1="75945" y1="44134" x2="75945" y2="44134"/>
                        <a14:foregroundMark x1="75258" y1="41341" x2="75258" y2="41341"/>
                        <a14:foregroundMark x1="82131" y1="46369" x2="82131" y2="46369"/>
                        <a14:foregroundMark x1="82474" y1="44134" x2="82474" y2="44134"/>
                        <a14:foregroundMark x1="80412" y1="49721" x2="80412" y2="49721"/>
                        <a14:foregroundMark x1="84536" y1="55307" x2="84536" y2="55307"/>
                        <a14:foregroundMark x1="18557" y1="70391" x2="18557" y2="70391"/>
                        <a14:foregroundMark x1="23368" y1="58101" x2="23368" y2="58101"/>
                        <a14:foregroundMark x1="26117" y1="58659" x2="26117" y2="58659"/>
                        <a14:foregroundMark x1="57388" y1="39106" x2="57388" y2="39106"/>
                        <a14:foregroundMark x1="65292" y1="41899" x2="65292" y2="41899"/>
                        <a14:foregroundMark x1="33333" y1="70950" x2="33333" y2="70950"/>
                        <a14:foregroundMark x1="57388" y1="68715" x2="57388" y2="68715"/>
                      </a14:backgroundRemoval>
                    </a14:imgEffect>
                  </a14:imgLayer>
                </a14:imgProps>
              </a:ext>
            </a:extLst>
          </a:blip>
          <a:stretch>
            <a:fillRect/>
          </a:stretch>
        </p:blipFill>
        <p:spPr>
          <a:xfrm>
            <a:off x="1876305" y="5153025"/>
            <a:ext cx="2771775" cy="1704975"/>
          </a:xfrm>
          <a:prstGeom prst="rect">
            <a:avLst/>
          </a:prstGeom>
        </p:spPr>
      </p:pic>
      <p:pic>
        <p:nvPicPr>
          <p:cNvPr id="14" name="Picture 13">
            <a:extLst>
              <a:ext uri="{FF2B5EF4-FFF2-40B4-BE49-F238E27FC236}">
                <a16:creationId xmlns:a16="http://schemas.microsoft.com/office/drawing/2014/main" id="{43DDAF18-7E92-4D4A-9142-CBFE0CC0F20C}"/>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foregroundMark x1="45374" y1="67403" x2="43172" y2="69061"/>
                        <a14:foregroundMark x1="53744" y1="68508" x2="53304" y2="72928"/>
                        <a14:foregroundMark x1="55507" y1="55249" x2="55507" y2="55249"/>
                        <a14:foregroundMark x1="67401" y1="69061" x2="67401" y2="69061"/>
                        <a14:foregroundMark x1="75330" y1="72928" x2="75330" y2="72928"/>
                        <a14:backgroundMark x1="80176" y1="67956" x2="80176" y2="67956"/>
                      </a14:backgroundRemoval>
                    </a14:imgEffect>
                  </a14:imgLayer>
                </a14:imgProps>
              </a:ext>
            </a:extLst>
          </a:blip>
          <a:stretch>
            <a:fillRect/>
          </a:stretch>
        </p:blipFill>
        <p:spPr>
          <a:xfrm>
            <a:off x="8329890" y="4965700"/>
            <a:ext cx="2162175" cy="1724025"/>
          </a:xfrm>
          <a:prstGeom prst="rect">
            <a:avLst/>
          </a:prstGeom>
        </p:spPr>
      </p:pic>
      <p:pic>
        <p:nvPicPr>
          <p:cNvPr id="16" name="Picture 15">
            <a:extLst>
              <a:ext uri="{FF2B5EF4-FFF2-40B4-BE49-F238E27FC236}">
                <a16:creationId xmlns:a16="http://schemas.microsoft.com/office/drawing/2014/main" id="{4F00F658-3907-4DE7-BA95-71597E5BC184}"/>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foregroundMark x1="61165" y1="68715" x2="60680" y2="79330"/>
                        <a14:foregroundMark x1="67961" y1="34078" x2="70388" y2="45251"/>
                      </a14:backgroundRemoval>
                    </a14:imgEffect>
                  </a14:imgLayer>
                </a14:imgProps>
              </a:ext>
            </a:extLst>
          </a:blip>
          <a:stretch>
            <a:fillRect/>
          </a:stretch>
        </p:blipFill>
        <p:spPr>
          <a:xfrm>
            <a:off x="8529915" y="3561398"/>
            <a:ext cx="1962150" cy="1704975"/>
          </a:xfrm>
          <a:prstGeom prst="rect">
            <a:avLst/>
          </a:prstGeom>
        </p:spPr>
      </p:pic>
    </p:spTree>
    <p:extLst>
      <p:ext uri="{BB962C8B-B14F-4D97-AF65-F5344CB8AC3E}">
        <p14:creationId xmlns:p14="http://schemas.microsoft.com/office/powerpoint/2010/main" val="1462600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82A228-D9C2-46B1-9106-9E350CC3C581}"/>
              </a:ext>
            </a:extLst>
          </p:cNvPr>
          <p:cNvSpPr>
            <a:spLocks noGrp="1"/>
          </p:cNvSpPr>
          <p:nvPr>
            <p:ph type="sldNum" sz="quarter" idx="12"/>
          </p:nvPr>
        </p:nvSpPr>
        <p:spPr/>
        <p:txBody>
          <a:bodyPr/>
          <a:lstStyle/>
          <a:p>
            <a:fld id="{98C0CDE5-970C-4CC4-BF43-0DA127E73E82}" type="slidenum">
              <a:rPr lang="en-US" noProof="0" smtClean="0"/>
              <a:t>3</a:t>
            </a:fld>
            <a:endParaRPr lang="en-US" noProof="0"/>
          </a:p>
        </p:txBody>
      </p:sp>
      <p:sp>
        <p:nvSpPr>
          <p:cNvPr id="6" name="Title 5">
            <a:extLst>
              <a:ext uri="{FF2B5EF4-FFF2-40B4-BE49-F238E27FC236}">
                <a16:creationId xmlns:a16="http://schemas.microsoft.com/office/drawing/2014/main" id="{DF73029E-C91A-4453-B0C0-4D777DCCA26C}"/>
              </a:ext>
            </a:extLst>
          </p:cNvPr>
          <p:cNvSpPr>
            <a:spLocks noGrp="1"/>
          </p:cNvSpPr>
          <p:nvPr>
            <p:ph type="title"/>
          </p:nvPr>
        </p:nvSpPr>
        <p:spPr/>
        <p:txBody>
          <a:bodyPr>
            <a:normAutofit/>
          </a:bodyPr>
          <a:lstStyle/>
          <a:p>
            <a:r>
              <a:rPr lang="en-GB" sz="3200">
                <a:latin typeface="OpenDyslexic" panose="00000500000000000000" pitchFamily="50" charset="0"/>
              </a:rPr>
              <a:t>Expectations of behaviour</a:t>
            </a:r>
          </a:p>
        </p:txBody>
      </p:sp>
      <p:sp>
        <p:nvSpPr>
          <p:cNvPr id="8" name="TextBox 7">
            <a:extLst>
              <a:ext uri="{FF2B5EF4-FFF2-40B4-BE49-F238E27FC236}">
                <a16:creationId xmlns:a16="http://schemas.microsoft.com/office/drawing/2014/main" id="{C7E2D66F-53F7-4D49-9E6C-A78C2717924C}"/>
              </a:ext>
            </a:extLst>
          </p:cNvPr>
          <p:cNvSpPr txBox="1"/>
          <p:nvPr/>
        </p:nvSpPr>
        <p:spPr>
          <a:xfrm>
            <a:off x="2484058" y="1942690"/>
            <a:ext cx="9325335" cy="4154984"/>
          </a:xfrm>
          <a:prstGeom prst="rect">
            <a:avLst/>
          </a:prstGeom>
          <a:noFill/>
        </p:spPr>
        <p:txBody>
          <a:bodyPr wrap="square" lIns="91440" tIns="45720" rIns="91440" bIns="45720" anchor="t">
            <a:spAutoFit/>
          </a:bodyPr>
          <a:lstStyle/>
          <a:p>
            <a:r>
              <a:rPr lang="en-GB" sz="2400" dirty="0">
                <a:latin typeface="OpenDyslexic"/>
              </a:rPr>
              <a:t>To ensure that everyone is safe, happy and able to learn, we have rules that all children must follow. Children consistently following the rules will be rewarded.</a:t>
            </a:r>
          </a:p>
          <a:p>
            <a:endParaRPr lang="en-GB" sz="2400" dirty="0">
              <a:latin typeface="OpenDyslexic" panose="00000500000000000000" pitchFamily="50" charset="0"/>
            </a:endParaRPr>
          </a:p>
          <a:p>
            <a:r>
              <a:rPr lang="en-GB" sz="2400" dirty="0">
                <a:latin typeface="OpenDyslexic"/>
              </a:rPr>
              <a:t>At school, we expect all children to:</a:t>
            </a:r>
          </a:p>
          <a:p>
            <a:pPr marL="285750" indent="-285750">
              <a:buFont typeface="Arial" panose="020B0604020202020204" pitchFamily="34" charset="0"/>
              <a:buChar char="•"/>
            </a:pPr>
            <a:r>
              <a:rPr lang="en-GB" sz="2400" dirty="0">
                <a:latin typeface="OpenDyslexic"/>
              </a:rPr>
              <a:t>follow teacher's instructions</a:t>
            </a:r>
          </a:p>
          <a:p>
            <a:pPr marL="285750" indent="-285750">
              <a:buFont typeface="Arial" panose="020B0604020202020204" pitchFamily="34" charset="0"/>
              <a:buChar char="•"/>
            </a:pPr>
            <a:r>
              <a:rPr lang="en-GB" sz="2400" dirty="0">
                <a:latin typeface="OpenDyslexic"/>
              </a:rPr>
              <a:t>be polite</a:t>
            </a:r>
          </a:p>
          <a:p>
            <a:pPr marL="285750" indent="-285750">
              <a:buFont typeface="Arial" panose="020B0604020202020204" pitchFamily="34" charset="0"/>
              <a:buChar char="•"/>
            </a:pPr>
            <a:r>
              <a:rPr lang="en-GB" sz="2400" dirty="0">
                <a:latin typeface="OpenDyslexic"/>
              </a:rPr>
              <a:t>try their best</a:t>
            </a:r>
          </a:p>
          <a:p>
            <a:pPr marL="285750" indent="-285750">
              <a:buFont typeface="Arial" panose="020B0604020202020204" pitchFamily="34" charset="0"/>
              <a:buChar char="•"/>
            </a:pPr>
            <a:r>
              <a:rPr lang="en-GB" sz="2400" dirty="0">
                <a:latin typeface="OpenDyslexic"/>
              </a:rPr>
              <a:t>focus on their learning</a:t>
            </a:r>
          </a:p>
          <a:p>
            <a:pPr marL="285750" indent="-285750">
              <a:buFont typeface="Arial" panose="020B0604020202020204" pitchFamily="34" charset="0"/>
              <a:buChar char="•"/>
            </a:pPr>
            <a:r>
              <a:rPr lang="en-GB" sz="2400" dirty="0">
                <a:latin typeface="OpenDyslexic"/>
              </a:rPr>
              <a:t>listen to one another</a:t>
            </a:r>
          </a:p>
          <a:p>
            <a:pPr marL="285750" indent="-285750">
              <a:buFont typeface="Arial" panose="020B0604020202020204" pitchFamily="34" charset="0"/>
              <a:buChar char="•"/>
            </a:pPr>
            <a:r>
              <a:rPr lang="en-GB" sz="2400" dirty="0">
                <a:latin typeface="OpenDyslexic"/>
              </a:rPr>
              <a:t>respect one another's feelings and belongings.</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6B0741B6-D047-496B-78D8-F2C29190A6CB}"/>
                  </a:ext>
                </a:extLst>
              </p14:cNvPr>
              <p14:cNvContentPartPr/>
              <p14:nvPr/>
            </p14:nvContentPartPr>
            <p14:xfrm>
              <a:off x="3602663" y="5340825"/>
              <a:ext cx="360" cy="360"/>
            </p14:xfrm>
          </p:contentPart>
        </mc:Choice>
        <mc:Fallback xmlns="">
          <p:pic>
            <p:nvPicPr>
              <p:cNvPr id="3" name="Ink 2">
                <a:extLst>
                  <a:ext uri="{FF2B5EF4-FFF2-40B4-BE49-F238E27FC236}">
                    <a16:creationId xmlns:a16="http://schemas.microsoft.com/office/drawing/2014/main" id="{6B0741B6-D047-496B-78D8-F2C29190A6CB}"/>
                  </a:ext>
                </a:extLst>
              </p:cNvPr>
              <p:cNvPicPr/>
              <p:nvPr/>
            </p:nvPicPr>
            <p:blipFill>
              <a:blip r:embed="rId3"/>
              <a:stretch>
                <a:fillRect/>
              </a:stretch>
            </p:blipFill>
            <p:spPr>
              <a:xfrm>
                <a:off x="3593663" y="5331825"/>
                <a:ext cx="18000" cy="18000"/>
              </a:xfrm>
              <a:prstGeom prst="rect">
                <a:avLst/>
              </a:prstGeom>
            </p:spPr>
          </p:pic>
        </mc:Fallback>
      </mc:AlternateContent>
    </p:spTree>
    <p:extLst>
      <p:ext uri="{BB962C8B-B14F-4D97-AF65-F5344CB8AC3E}">
        <p14:creationId xmlns:p14="http://schemas.microsoft.com/office/powerpoint/2010/main" val="245860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3990710" y="194874"/>
            <a:ext cx="4428923" cy="832104"/>
          </a:xfrm>
        </p:spPr>
        <p:txBody>
          <a:bodyPr>
            <a:normAutofit fontScale="90000"/>
          </a:bodyPr>
          <a:lstStyle/>
          <a:p>
            <a:pPr algn="ctr"/>
            <a:r>
              <a:rPr lang="en-US" sz="2800">
                <a:latin typeface="OpenDyslexic" panose="00000500000000000000" pitchFamily="50" charset="0"/>
              </a:rPr>
              <a:t>Meet the Year 3 team</a:t>
            </a:r>
          </a:p>
        </p:txBody>
      </p:sp>
      <p:sp>
        <p:nvSpPr>
          <p:cNvPr id="3" name="Footer Placeholder 2">
            <a:extLst>
              <a:ext uri="{FF2B5EF4-FFF2-40B4-BE49-F238E27FC236}">
                <a16:creationId xmlns:a16="http://schemas.microsoft.com/office/drawing/2014/main" id="{E6ED2A0C-51B7-4C46-8FCB-2E66B0949EA3}"/>
              </a:ext>
            </a:extLst>
          </p:cNvPr>
          <p:cNvSpPr>
            <a:spLocks noGrp="1"/>
          </p:cNvSpPr>
          <p:nvPr>
            <p:ph type="ftr" sz="quarter" idx="11"/>
          </p:nvPr>
        </p:nvSpPr>
        <p:spPr>
          <a:xfrm>
            <a:off x="143472" y="6330814"/>
            <a:ext cx="5168733" cy="365125"/>
          </a:xfrm>
        </p:spPr>
        <p:txBody>
          <a:bodyPr/>
          <a:lstStyle/>
          <a:p>
            <a:r>
              <a:rPr lang="en-US" dirty="0"/>
              <a:t>Year 3 classes are named after rivers in the UK.</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4</a:t>
            </a:fld>
            <a:endParaRPr lang="en-US"/>
          </a:p>
        </p:txBody>
      </p:sp>
      <p:sp>
        <p:nvSpPr>
          <p:cNvPr id="14" name="TextBox 13"/>
          <p:cNvSpPr txBox="1"/>
          <p:nvPr/>
        </p:nvSpPr>
        <p:spPr>
          <a:xfrm>
            <a:off x="1708007" y="2997257"/>
            <a:ext cx="2749693" cy="1477328"/>
          </a:xfrm>
          <a:prstGeom prst="rect">
            <a:avLst/>
          </a:prstGeom>
          <a:noFill/>
        </p:spPr>
        <p:txBody>
          <a:bodyPr wrap="square" lIns="91440" tIns="45720" rIns="91440" bIns="45720" rtlCol="0" anchor="t">
            <a:spAutoFit/>
          </a:bodyPr>
          <a:lstStyle/>
          <a:p>
            <a:pPr algn="ctr"/>
            <a:r>
              <a:rPr lang="en-GB" dirty="0">
                <a:latin typeface="OpenDyslexic"/>
              </a:rPr>
              <a:t>Mrs McPhillimy </a:t>
            </a:r>
            <a:r>
              <a:rPr lang="en-GB" sz="1400" dirty="0">
                <a:latin typeface="OpenDyslexic"/>
              </a:rPr>
              <a:t>(M,T)</a:t>
            </a:r>
            <a:r>
              <a:rPr lang="en-GB" dirty="0">
                <a:latin typeface="OpenDyslexic"/>
              </a:rPr>
              <a:t> and </a:t>
            </a:r>
            <a:br>
              <a:rPr lang="en-GB" dirty="0">
                <a:latin typeface="OpenDyslexic"/>
              </a:rPr>
            </a:br>
            <a:r>
              <a:rPr lang="en-GB" dirty="0">
                <a:latin typeface="OpenDyslexic"/>
              </a:rPr>
              <a:t>Mrs Ireland </a:t>
            </a:r>
            <a:r>
              <a:rPr lang="en-GB" sz="1400" dirty="0">
                <a:latin typeface="OpenDyslexic"/>
              </a:rPr>
              <a:t>(W,T,F)</a:t>
            </a:r>
            <a:endParaRPr lang="en-GB" dirty="0">
              <a:latin typeface="OpenDyslexic" panose="00000500000000000000" pitchFamily="50" charset="0"/>
            </a:endParaRPr>
          </a:p>
          <a:p>
            <a:pPr algn="ctr"/>
            <a:r>
              <a:rPr lang="en-GB" dirty="0">
                <a:latin typeface="OpenDyslexic"/>
              </a:rPr>
              <a:t>3 Avon</a:t>
            </a:r>
          </a:p>
          <a:p>
            <a:pPr algn="ctr"/>
            <a:r>
              <a:rPr lang="en-GB" dirty="0">
                <a:latin typeface="OpenDyslexic"/>
              </a:rPr>
              <a:t>Heads of year</a:t>
            </a:r>
          </a:p>
        </p:txBody>
      </p:sp>
      <p:sp>
        <p:nvSpPr>
          <p:cNvPr id="15" name="TextBox 14"/>
          <p:cNvSpPr txBox="1"/>
          <p:nvPr/>
        </p:nvSpPr>
        <p:spPr>
          <a:xfrm>
            <a:off x="5225816" y="2967959"/>
            <a:ext cx="1981048" cy="646331"/>
          </a:xfrm>
          <a:prstGeom prst="rect">
            <a:avLst/>
          </a:prstGeom>
          <a:noFill/>
        </p:spPr>
        <p:txBody>
          <a:bodyPr wrap="square" lIns="91440" tIns="45720" rIns="91440" bIns="45720" rtlCol="0" anchor="t">
            <a:spAutoFit/>
          </a:bodyPr>
          <a:lstStyle/>
          <a:p>
            <a:pPr algn="ctr"/>
            <a:r>
              <a:rPr lang="en-GB" dirty="0">
                <a:latin typeface="OpenDyslexic"/>
              </a:rPr>
              <a:t>Mr Poucher </a:t>
            </a:r>
            <a:endParaRPr lang="en-US" dirty="0"/>
          </a:p>
          <a:p>
            <a:pPr algn="ctr"/>
            <a:r>
              <a:rPr lang="en-GB" dirty="0">
                <a:latin typeface="OpenDyslexic"/>
              </a:rPr>
              <a:t>3 Trent </a:t>
            </a:r>
          </a:p>
        </p:txBody>
      </p:sp>
      <p:sp>
        <p:nvSpPr>
          <p:cNvPr id="16" name="TextBox 15"/>
          <p:cNvSpPr txBox="1"/>
          <p:nvPr/>
        </p:nvSpPr>
        <p:spPr>
          <a:xfrm>
            <a:off x="8449734" y="2951091"/>
            <a:ext cx="1981048" cy="646331"/>
          </a:xfrm>
          <a:prstGeom prst="rect">
            <a:avLst/>
          </a:prstGeom>
          <a:noFill/>
        </p:spPr>
        <p:txBody>
          <a:bodyPr wrap="square" rtlCol="0">
            <a:spAutoFit/>
          </a:bodyPr>
          <a:lstStyle/>
          <a:p>
            <a:pPr algn="ctr"/>
            <a:r>
              <a:rPr lang="en-GB" dirty="0">
                <a:latin typeface="OpenDyslexic" panose="00000500000000000000" pitchFamily="50" charset="0"/>
              </a:rPr>
              <a:t>Miss Elliott</a:t>
            </a:r>
          </a:p>
          <a:p>
            <a:pPr algn="ctr"/>
            <a:r>
              <a:rPr lang="en-GB" dirty="0">
                <a:latin typeface="OpenDyslexic" panose="00000500000000000000" pitchFamily="50" charset="0"/>
              </a:rPr>
              <a:t>3 Thames</a:t>
            </a:r>
          </a:p>
        </p:txBody>
      </p:sp>
      <p:sp>
        <p:nvSpPr>
          <p:cNvPr id="17" name="TextBox 16"/>
          <p:cNvSpPr txBox="1"/>
          <p:nvPr/>
        </p:nvSpPr>
        <p:spPr>
          <a:xfrm>
            <a:off x="3990710" y="5679691"/>
            <a:ext cx="1981048" cy="646331"/>
          </a:xfrm>
          <a:prstGeom prst="rect">
            <a:avLst/>
          </a:prstGeom>
          <a:noFill/>
        </p:spPr>
        <p:txBody>
          <a:bodyPr wrap="square" lIns="91440" tIns="45720" rIns="91440" bIns="45720" rtlCol="0" anchor="t">
            <a:spAutoFit/>
          </a:bodyPr>
          <a:lstStyle/>
          <a:p>
            <a:pPr algn="ctr"/>
            <a:r>
              <a:rPr lang="en-GB" dirty="0">
                <a:latin typeface="OpenDyslexic"/>
              </a:rPr>
              <a:t>Miss </a:t>
            </a:r>
            <a:r>
              <a:rPr lang="en-GB" dirty="0" err="1">
                <a:latin typeface="OpenDyslexic"/>
              </a:rPr>
              <a:t>Mannell</a:t>
            </a:r>
            <a:endParaRPr lang="en-GB" dirty="0">
              <a:latin typeface="OpenDyslexic"/>
            </a:endParaRPr>
          </a:p>
          <a:p>
            <a:pPr algn="ctr"/>
            <a:r>
              <a:rPr lang="en-GB" dirty="0">
                <a:latin typeface="OpenDyslexic"/>
              </a:rPr>
              <a:t>3 Stour</a:t>
            </a:r>
          </a:p>
        </p:txBody>
      </p:sp>
      <p:sp>
        <p:nvSpPr>
          <p:cNvPr id="18" name="TextBox 17"/>
          <p:cNvSpPr txBox="1"/>
          <p:nvPr/>
        </p:nvSpPr>
        <p:spPr>
          <a:xfrm>
            <a:off x="6602616" y="5768147"/>
            <a:ext cx="2330367" cy="646331"/>
          </a:xfrm>
          <a:prstGeom prst="rect">
            <a:avLst/>
          </a:prstGeom>
          <a:noFill/>
        </p:spPr>
        <p:txBody>
          <a:bodyPr wrap="square" rtlCol="0">
            <a:spAutoFit/>
          </a:bodyPr>
          <a:lstStyle/>
          <a:p>
            <a:pPr algn="ctr"/>
            <a:r>
              <a:rPr lang="en-GB" dirty="0">
                <a:latin typeface="OpenDyslexic" panose="00000500000000000000" pitchFamily="50" charset="0"/>
              </a:rPr>
              <a:t>Miss Williams</a:t>
            </a:r>
          </a:p>
          <a:p>
            <a:pPr algn="ctr"/>
            <a:r>
              <a:rPr lang="en-GB" dirty="0">
                <a:latin typeface="OpenDyslexic" panose="00000500000000000000" pitchFamily="50" charset="0"/>
              </a:rPr>
              <a:t>3 Hamble</a:t>
            </a:r>
          </a:p>
        </p:txBody>
      </p:sp>
      <p:sp>
        <p:nvSpPr>
          <p:cNvPr id="5" name="Rectangle 2">
            <a:extLst>
              <a:ext uri="{FF2B5EF4-FFF2-40B4-BE49-F238E27FC236}">
                <a16:creationId xmlns:a16="http://schemas.microsoft.com/office/drawing/2014/main" id="{3DCD8FCE-3BF4-F30F-6709-855DA49D5BF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026" name="Picture 2">
            <a:extLst>
              <a:ext uri="{FF2B5EF4-FFF2-40B4-BE49-F238E27FC236}">
                <a16:creationId xmlns:a16="http://schemas.microsoft.com/office/drawing/2014/main" id="{C00607BD-233F-4A7E-BD73-F9754A7E84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007" y="1343455"/>
            <a:ext cx="1260390" cy="162450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AD1912D8-0431-498E-AE77-3A4D357FE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530" y="1343455"/>
            <a:ext cx="1171667" cy="160763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55BD2878-90B5-4ED5-89F7-0D54409148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6864" y="3854212"/>
            <a:ext cx="1323551" cy="194481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CA1D2F05-C315-4BE8-93A7-5F48BA66E2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7699" y="3854212"/>
            <a:ext cx="1323551" cy="183826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A980FB40-E3D0-469E-8365-B947C1BF08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78378" y="1147416"/>
            <a:ext cx="1371809" cy="180367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a:extLst>
              <a:ext uri="{FF2B5EF4-FFF2-40B4-BE49-F238E27FC236}">
                <a16:creationId xmlns:a16="http://schemas.microsoft.com/office/drawing/2014/main" id="{79A9229C-1152-4567-9ACF-98D4D7EEF8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19267" y="1221852"/>
            <a:ext cx="1371808" cy="1745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96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3990710" y="194874"/>
            <a:ext cx="4428923" cy="832104"/>
          </a:xfrm>
        </p:spPr>
        <p:txBody>
          <a:bodyPr>
            <a:normAutofit fontScale="90000"/>
          </a:bodyPr>
          <a:lstStyle/>
          <a:p>
            <a:pPr algn="ctr"/>
            <a:r>
              <a:rPr lang="en-US" sz="2800">
                <a:latin typeface="OpenDyslexic" panose="00000500000000000000" pitchFamily="50" charset="0"/>
              </a:rPr>
              <a:t>Meet the Year 3 team</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5</a:t>
            </a:fld>
            <a:endParaRPr lang="en-US"/>
          </a:p>
        </p:txBody>
      </p:sp>
      <p:sp>
        <p:nvSpPr>
          <p:cNvPr id="14" name="TextBox 13"/>
          <p:cNvSpPr txBox="1"/>
          <p:nvPr/>
        </p:nvSpPr>
        <p:spPr>
          <a:xfrm>
            <a:off x="1872378" y="3531692"/>
            <a:ext cx="2749693" cy="369332"/>
          </a:xfrm>
          <a:prstGeom prst="rect">
            <a:avLst/>
          </a:prstGeom>
          <a:noFill/>
        </p:spPr>
        <p:txBody>
          <a:bodyPr wrap="square" lIns="91440" tIns="45720" rIns="91440" bIns="45720" rtlCol="0" anchor="t">
            <a:spAutoFit/>
          </a:bodyPr>
          <a:lstStyle/>
          <a:p>
            <a:pPr algn="ctr"/>
            <a:r>
              <a:rPr lang="en-GB" dirty="0">
                <a:latin typeface="OpenDyslexic"/>
              </a:rPr>
              <a:t>Mrs Gerrard</a:t>
            </a:r>
          </a:p>
        </p:txBody>
      </p:sp>
      <p:sp>
        <p:nvSpPr>
          <p:cNvPr id="15" name="TextBox 14"/>
          <p:cNvSpPr txBox="1"/>
          <p:nvPr/>
        </p:nvSpPr>
        <p:spPr>
          <a:xfrm>
            <a:off x="7297162" y="6134160"/>
            <a:ext cx="1981048" cy="369332"/>
          </a:xfrm>
          <a:prstGeom prst="rect">
            <a:avLst/>
          </a:prstGeom>
          <a:noFill/>
        </p:spPr>
        <p:txBody>
          <a:bodyPr wrap="square" lIns="91440" tIns="45720" rIns="91440" bIns="45720" rtlCol="0" anchor="t">
            <a:spAutoFit/>
          </a:bodyPr>
          <a:lstStyle/>
          <a:p>
            <a:pPr algn="ctr"/>
            <a:r>
              <a:rPr lang="en-GB" dirty="0">
                <a:latin typeface="OpenDyslexic"/>
              </a:rPr>
              <a:t>Mrs </a:t>
            </a:r>
            <a:r>
              <a:rPr lang="en-GB" dirty="0" err="1">
                <a:latin typeface="OpenDyslexic"/>
              </a:rPr>
              <a:t>Vallis</a:t>
            </a:r>
            <a:endParaRPr lang="en-GB" dirty="0">
              <a:latin typeface="OpenDyslexic"/>
            </a:endParaRPr>
          </a:p>
        </p:txBody>
      </p:sp>
      <p:sp>
        <p:nvSpPr>
          <p:cNvPr id="16" name="TextBox 15"/>
          <p:cNvSpPr txBox="1"/>
          <p:nvPr/>
        </p:nvSpPr>
        <p:spPr>
          <a:xfrm>
            <a:off x="5588883" y="3531692"/>
            <a:ext cx="1981048" cy="369332"/>
          </a:xfrm>
          <a:prstGeom prst="rect">
            <a:avLst/>
          </a:prstGeom>
          <a:noFill/>
        </p:spPr>
        <p:txBody>
          <a:bodyPr wrap="square" rtlCol="0">
            <a:spAutoFit/>
          </a:bodyPr>
          <a:lstStyle/>
          <a:p>
            <a:pPr algn="ctr"/>
            <a:r>
              <a:rPr lang="en-GB" dirty="0">
                <a:latin typeface="OpenDyslexic" panose="00000500000000000000" pitchFamily="50" charset="0"/>
              </a:rPr>
              <a:t>Mrs Wilde</a:t>
            </a:r>
          </a:p>
        </p:txBody>
      </p:sp>
      <p:sp>
        <p:nvSpPr>
          <p:cNvPr id="17" name="TextBox 16"/>
          <p:cNvSpPr txBox="1"/>
          <p:nvPr/>
        </p:nvSpPr>
        <p:spPr>
          <a:xfrm>
            <a:off x="2929531" y="6126283"/>
            <a:ext cx="2482098" cy="369332"/>
          </a:xfrm>
          <a:prstGeom prst="rect">
            <a:avLst/>
          </a:prstGeom>
          <a:noFill/>
        </p:spPr>
        <p:txBody>
          <a:bodyPr wrap="square" lIns="91440" tIns="45720" rIns="91440" bIns="45720" rtlCol="0" anchor="t">
            <a:spAutoFit/>
          </a:bodyPr>
          <a:lstStyle/>
          <a:p>
            <a:pPr algn="ctr"/>
            <a:r>
              <a:rPr lang="en-GB" dirty="0">
                <a:latin typeface="OpenDyslexic"/>
              </a:rPr>
              <a:t>Mrs Mathieson</a:t>
            </a:r>
          </a:p>
        </p:txBody>
      </p:sp>
      <p:sp>
        <p:nvSpPr>
          <p:cNvPr id="5" name="Rectangle 2">
            <a:extLst>
              <a:ext uri="{FF2B5EF4-FFF2-40B4-BE49-F238E27FC236}">
                <a16:creationId xmlns:a16="http://schemas.microsoft.com/office/drawing/2014/main" id="{3DCD8FCE-3BF4-F30F-6709-855DA49D5BF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5" name="Picture 24">
            <a:extLst>
              <a:ext uri="{FF2B5EF4-FFF2-40B4-BE49-F238E27FC236}">
                <a16:creationId xmlns:a16="http://schemas.microsoft.com/office/drawing/2014/main" id="{B1955EF1-CA29-47C8-8E67-FA993EB1F61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839628" y="1311282"/>
            <a:ext cx="1605253" cy="2152672"/>
          </a:xfrm>
          <a:prstGeom prst="rect">
            <a:avLst/>
          </a:prstGeom>
          <a:noFill/>
          <a:ln>
            <a:noFill/>
          </a:ln>
        </p:spPr>
      </p:pic>
      <p:sp>
        <p:nvSpPr>
          <p:cNvPr id="26" name="TextBox 25">
            <a:extLst>
              <a:ext uri="{FF2B5EF4-FFF2-40B4-BE49-F238E27FC236}">
                <a16:creationId xmlns:a16="http://schemas.microsoft.com/office/drawing/2014/main" id="{5F02185E-289C-4C79-9995-29AE242D7618}"/>
              </a:ext>
            </a:extLst>
          </p:cNvPr>
          <p:cNvSpPr txBox="1"/>
          <p:nvPr/>
        </p:nvSpPr>
        <p:spPr>
          <a:xfrm>
            <a:off x="8414050" y="3531692"/>
            <a:ext cx="2749693" cy="369332"/>
          </a:xfrm>
          <a:prstGeom prst="rect">
            <a:avLst/>
          </a:prstGeom>
          <a:noFill/>
        </p:spPr>
        <p:txBody>
          <a:bodyPr wrap="square" lIns="91440" tIns="45720" rIns="91440" bIns="45720" rtlCol="0" anchor="t">
            <a:spAutoFit/>
          </a:bodyPr>
          <a:lstStyle/>
          <a:p>
            <a:pPr algn="ctr"/>
            <a:r>
              <a:rPr lang="en-GB" dirty="0">
                <a:latin typeface="OpenDyslexic"/>
              </a:rPr>
              <a:t>Miss Morgan</a:t>
            </a:r>
          </a:p>
        </p:txBody>
      </p:sp>
      <p:pic>
        <p:nvPicPr>
          <p:cNvPr id="27" name="Picture 26">
            <a:extLst>
              <a:ext uri="{FF2B5EF4-FFF2-40B4-BE49-F238E27FC236}">
                <a16:creationId xmlns:a16="http://schemas.microsoft.com/office/drawing/2014/main" id="{F2396E69-BC40-4F00-8600-BB0B28DF6C69}"/>
              </a:ext>
            </a:extLst>
          </p:cNvPr>
          <p:cNvPicPr/>
          <p:nvPr/>
        </p:nvPicPr>
        <p:blipFill rotWithShape="1">
          <a:blip r:embed="rId3">
            <a:extLst>
              <a:ext uri="{28A0092B-C50C-407E-A947-70E740481C1C}">
                <a14:useLocalDpi xmlns:a14="http://schemas.microsoft.com/office/drawing/2010/main" val="0"/>
              </a:ext>
            </a:extLst>
          </a:blip>
          <a:srcRect t="13214"/>
          <a:stretch/>
        </p:blipFill>
        <p:spPr bwMode="auto">
          <a:xfrm>
            <a:off x="5588883" y="1665514"/>
            <a:ext cx="1958911" cy="1763486"/>
          </a:xfrm>
          <a:prstGeom prst="rect">
            <a:avLst/>
          </a:prstGeom>
          <a:noFill/>
          <a:ln>
            <a:noFill/>
          </a:ln>
        </p:spPr>
      </p:pic>
      <p:pic>
        <p:nvPicPr>
          <p:cNvPr id="28" name="Picture 27">
            <a:extLst>
              <a:ext uri="{FF2B5EF4-FFF2-40B4-BE49-F238E27FC236}">
                <a16:creationId xmlns:a16="http://schemas.microsoft.com/office/drawing/2014/main" id="{0387249A-C93B-455B-B2D7-E458E8369CB6}"/>
              </a:ext>
            </a:extLst>
          </p:cNvPr>
          <p:cNvPicPr/>
          <p:nvPr/>
        </p:nvPicPr>
        <p:blipFill rotWithShape="1">
          <a:blip r:embed="rId4">
            <a:extLst>
              <a:ext uri="{28A0092B-C50C-407E-A947-70E740481C1C}">
                <a14:useLocalDpi xmlns:a14="http://schemas.microsoft.com/office/drawing/2010/main" val="0"/>
              </a:ext>
            </a:extLst>
          </a:blip>
          <a:srcRect t="9008" r="22223" b="11261"/>
          <a:stretch/>
        </p:blipFill>
        <p:spPr bwMode="auto">
          <a:xfrm>
            <a:off x="2323868" y="1209914"/>
            <a:ext cx="1846712" cy="2321778"/>
          </a:xfrm>
          <a:prstGeom prst="rect">
            <a:avLst/>
          </a:prstGeom>
          <a:noFill/>
          <a:ln>
            <a:noFill/>
          </a:ln>
          <a:extLst>
            <a:ext uri="{53640926-AAD7-44D8-BBD7-CCE9431645EC}">
              <a14:shadowObscured xmlns:a14="http://schemas.microsoft.com/office/drawing/2010/main"/>
            </a:ext>
          </a:extLst>
        </p:spPr>
      </p:pic>
      <p:pic>
        <p:nvPicPr>
          <p:cNvPr id="29" name="Picture 28">
            <a:extLst>
              <a:ext uri="{FF2B5EF4-FFF2-40B4-BE49-F238E27FC236}">
                <a16:creationId xmlns:a16="http://schemas.microsoft.com/office/drawing/2014/main" id="{E5643271-E0D0-483C-8C74-9C28E431AA8B}"/>
              </a:ext>
            </a:extLst>
          </p:cNvPr>
          <p:cNvPicPr/>
          <p:nvPr/>
        </p:nvPicPr>
        <p:blipFill rotWithShape="1">
          <a:blip r:embed="rId5">
            <a:extLst>
              <a:ext uri="{28A0092B-C50C-407E-A947-70E740481C1C}">
                <a14:useLocalDpi xmlns:a14="http://schemas.microsoft.com/office/drawing/2010/main" val="0"/>
              </a:ext>
            </a:extLst>
          </a:blip>
          <a:srcRect t="20242"/>
          <a:stretch/>
        </p:blipFill>
        <p:spPr bwMode="auto">
          <a:xfrm>
            <a:off x="3247224" y="4206069"/>
            <a:ext cx="1846712" cy="1920214"/>
          </a:xfrm>
          <a:prstGeom prst="rect">
            <a:avLst/>
          </a:prstGeom>
          <a:noFill/>
          <a:ln>
            <a:noFill/>
          </a:ln>
        </p:spPr>
      </p:pic>
      <p:pic>
        <p:nvPicPr>
          <p:cNvPr id="20" name="Picture 19">
            <a:extLst>
              <a:ext uri="{FF2B5EF4-FFF2-40B4-BE49-F238E27FC236}">
                <a16:creationId xmlns:a16="http://schemas.microsoft.com/office/drawing/2014/main" id="{0371BFC5-A64B-442F-87F4-B03925D4D29B}"/>
              </a:ext>
            </a:extLst>
          </p:cNvPr>
          <p:cNvPicPr>
            <a:picLocks noChangeAspect="1"/>
          </p:cNvPicPr>
          <p:nvPr/>
        </p:nvPicPr>
        <p:blipFill>
          <a:blip r:embed="rId6"/>
          <a:stretch>
            <a:fillRect/>
          </a:stretch>
        </p:blipFill>
        <p:spPr>
          <a:xfrm>
            <a:off x="7579360" y="4200778"/>
            <a:ext cx="1537566" cy="1925505"/>
          </a:xfrm>
          <a:prstGeom prst="rect">
            <a:avLst/>
          </a:prstGeom>
        </p:spPr>
      </p:pic>
    </p:spTree>
    <p:extLst>
      <p:ext uri="{BB962C8B-B14F-4D97-AF65-F5344CB8AC3E}">
        <p14:creationId xmlns:p14="http://schemas.microsoft.com/office/powerpoint/2010/main" val="1883408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a:xfrm rot="-360000">
            <a:off x="-73913" y="908281"/>
            <a:ext cx="4601535" cy="1061509"/>
          </a:xfrm>
        </p:spPr>
        <p:txBody>
          <a:bodyPr>
            <a:normAutofit/>
          </a:bodyPr>
          <a:lstStyle/>
          <a:p>
            <a:r>
              <a:rPr lang="en-US" sz="3200">
                <a:latin typeface="OpenDyslexic" panose="00000500000000000000" pitchFamily="50" charset="0"/>
              </a:rPr>
              <a:t>Year 3 Curriculum</a:t>
            </a:r>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748030" y="3250409"/>
            <a:ext cx="3166243" cy="1177214"/>
          </a:xfrm>
        </p:spPr>
        <p:txBody>
          <a:bodyPr tIns="180000" bIns="108000">
            <a:normAutofit/>
          </a:bodyPr>
          <a:lstStyle/>
          <a:p>
            <a:pPr algn="ctr"/>
            <a:r>
              <a:rPr lang="en-US" sz="1800">
                <a:latin typeface="OpenDyslexic" panose="00000500000000000000" pitchFamily="50" charset="0"/>
              </a:rPr>
              <a:t>Here are just a few of the exciting topics we will cover next year.</a:t>
            </a:r>
          </a:p>
        </p:txBody>
      </p:sp>
      <p:graphicFrame>
        <p:nvGraphicFramePr>
          <p:cNvPr id="7" name="Table Placeholder 6" descr="table">
            <a:extLst>
              <a:ext uri="{FF2B5EF4-FFF2-40B4-BE49-F238E27FC236}">
                <a16:creationId xmlns:a16="http://schemas.microsoft.com/office/drawing/2014/main" id="{D83D9E27-1AC3-4FB1-9CE1-A4C5BB26FFF8}"/>
              </a:ext>
            </a:extLst>
          </p:cNvPr>
          <p:cNvGraphicFramePr>
            <a:graphicFrameLocks noGrp="1"/>
          </p:cNvGraphicFramePr>
          <p:nvPr>
            <p:ph type="tbl" sz="quarter" idx="13"/>
            <p:extLst>
              <p:ext uri="{D42A27DB-BD31-4B8C-83A1-F6EECF244321}">
                <p14:modId xmlns:p14="http://schemas.microsoft.com/office/powerpoint/2010/main" val="2547222227"/>
              </p:ext>
            </p:extLst>
          </p:nvPr>
        </p:nvGraphicFramePr>
        <p:xfrm>
          <a:off x="4795600" y="1696313"/>
          <a:ext cx="7010400" cy="4024219"/>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1078058074"/>
                    </a:ext>
                  </a:extLst>
                </a:gridCol>
                <a:gridCol w="2021305">
                  <a:extLst>
                    <a:ext uri="{9D8B030D-6E8A-4147-A177-3AD203B41FA5}">
                      <a16:colId xmlns:a16="http://schemas.microsoft.com/office/drawing/2014/main" val="3420017166"/>
                    </a:ext>
                  </a:extLst>
                </a:gridCol>
                <a:gridCol w="2019242">
                  <a:extLst>
                    <a:ext uri="{9D8B030D-6E8A-4147-A177-3AD203B41FA5}">
                      <a16:colId xmlns:a16="http://schemas.microsoft.com/office/drawing/2014/main" val="3617295776"/>
                    </a:ext>
                  </a:extLst>
                </a:gridCol>
                <a:gridCol w="1750653">
                  <a:extLst>
                    <a:ext uri="{9D8B030D-6E8A-4147-A177-3AD203B41FA5}">
                      <a16:colId xmlns:a16="http://schemas.microsoft.com/office/drawing/2014/main" val="234452497"/>
                    </a:ext>
                  </a:extLst>
                </a:gridCol>
              </a:tblGrid>
              <a:tr h="760479">
                <a:tc>
                  <a:txBody>
                    <a:bodyPr/>
                    <a:lstStyle/>
                    <a:p>
                      <a:endParaRPr lang="ru-RU" sz="1200" b="1">
                        <a:latin typeface="OpenDyslexic" panose="00000500000000000000" pitchFamily="50" charset="0"/>
                      </a:endParaRPr>
                    </a:p>
                  </a:txBody>
                  <a:tcPr marL="92013" marR="92013">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600" b="1">
                          <a:solidFill>
                            <a:schemeClr val="accent4"/>
                          </a:solidFill>
                          <a:latin typeface="OpenDyslexic" panose="00000500000000000000" pitchFamily="50" charset="0"/>
                        </a:rPr>
                        <a:t>Autumn</a:t>
                      </a:r>
                      <a:endParaRPr lang="ru-RU" sz="1600" b="1">
                        <a:solidFill>
                          <a:schemeClr val="accent4"/>
                        </a:solidFill>
                        <a:latin typeface="OpenDyslexic" panose="00000500000000000000" pitchFamily="50" charset="0"/>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1600" b="1">
                          <a:solidFill>
                            <a:schemeClr val="accent4"/>
                          </a:solidFill>
                          <a:latin typeface="OpenDyslexic" panose="00000500000000000000" pitchFamily="50" charset="0"/>
                        </a:rPr>
                        <a:t>Spring</a:t>
                      </a:r>
                      <a:endParaRPr lang="ru-RU" sz="1600" b="1">
                        <a:solidFill>
                          <a:schemeClr val="accent4"/>
                        </a:solidFill>
                        <a:latin typeface="OpenDyslexic" panose="00000500000000000000" pitchFamily="50" charset="0"/>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1600" b="1">
                          <a:solidFill>
                            <a:schemeClr val="accent4"/>
                          </a:solidFill>
                          <a:latin typeface="OpenDyslexic" panose="00000500000000000000" pitchFamily="50" charset="0"/>
                        </a:rPr>
                        <a:t>Summer</a:t>
                      </a:r>
                      <a:endParaRPr lang="ru-RU" sz="1600" b="1">
                        <a:solidFill>
                          <a:schemeClr val="accent4"/>
                        </a:solidFill>
                        <a:latin typeface="OpenDyslexic" panose="00000500000000000000" pitchFamily="50" charset="0"/>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3402420211"/>
                  </a:ext>
                </a:extLst>
              </a:tr>
              <a:tr h="760479">
                <a:tc>
                  <a:txBody>
                    <a:bodyPr/>
                    <a:lstStyle/>
                    <a:p>
                      <a:pPr marL="0" algn="l" defTabSz="914400" rtl="0" eaLnBrk="1" latinLnBrk="0" hangingPunct="1"/>
                      <a:r>
                        <a:rPr lang="en-US" sz="1600" b="1" i="0" kern="1200">
                          <a:solidFill>
                            <a:schemeClr val="accent4"/>
                          </a:solidFill>
                          <a:latin typeface="OpenDyslexic" panose="00000500000000000000" pitchFamily="50" charset="0"/>
                          <a:ea typeface="+mn-ea"/>
                          <a:cs typeface="+mn-cs"/>
                        </a:rPr>
                        <a:t>English</a:t>
                      </a:r>
                      <a:endParaRPr lang="ru-RU" sz="1600" b="1"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The Firework-Makers’ daughter</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Charlotte’s Web and The BFG</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Matilda and </a:t>
                      </a:r>
                      <a:r>
                        <a:rPr lang="en-US" sz="1400" i="0" kern="1200" err="1">
                          <a:solidFill>
                            <a:schemeClr val="accent4"/>
                          </a:solidFill>
                          <a:latin typeface="OpenDyslexic" panose="00000500000000000000" pitchFamily="50" charset="0"/>
                          <a:ea typeface="+mn-ea"/>
                          <a:cs typeface="+mn-cs"/>
                        </a:rPr>
                        <a:t>Krindlekrax</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9479917"/>
                  </a:ext>
                </a:extLst>
              </a:tr>
              <a:tr h="760479">
                <a:tc>
                  <a:txBody>
                    <a:bodyPr/>
                    <a:lstStyle/>
                    <a:p>
                      <a:pPr marL="0" algn="l" defTabSz="914400" rtl="0" eaLnBrk="1" latinLnBrk="0" hangingPunct="1"/>
                      <a:r>
                        <a:rPr lang="en-US" sz="1600" b="1" i="0" kern="1200">
                          <a:solidFill>
                            <a:schemeClr val="accent4"/>
                          </a:solidFill>
                          <a:latin typeface="OpenDyslexic" panose="00000500000000000000" pitchFamily="50" charset="0"/>
                          <a:ea typeface="+mn-ea"/>
                          <a:cs typeface="+mn-cs"/>
                        </a:rPr>
                        <a:t>Math</a:t>
                      </a:r>
                      <a:endParaRPr lang="ru-RU" sz="1600" b="1"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Addition</a:t>
                      </a:r>
                      <a:r>
                        <a:rPr lang="en-US" sz="1400" i="0" kern="1200" baseline="0">
                          <a:solidFill>
                            <a:schemeClr val="accent4"/>
                          </a:solidFill>
                          <a:latin typeface="OpenDyslexic" panose="00000500000000000000" pitchFamily="50" charset="0"/>
                          <a:ea typeface="+mn-ea"/>
                          <a:cs typeface="+mn-cs"/>
                        </a:rPr>
                        <a:t> and subtraction</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Multiplication</a:t>
                      </a:r>
                      <a:r>
                        <a:rPr lang="en-US" sz="1400" i="0" kern="1200" baseline="0">
                          <a:solidFill>
                            <a:schemeClr val="accent4"/>
                          </a:solidFill>
                          <a:latin typeface="OpenDyslexic" panose="00000500000000000000" pitchFamily="50" charset="0"/>
                          <a:ea typeface="+mn-ea"/>
                          <a:cs typeface="+mn-cs"/>
                        </a:rPr>
                        <a:t> and division</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Shapes, Time and Fractions</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extLst>
                  <a:ext uri="{0D108BD9-81ED-4DB2-BD59-A6C34878D82A}">
                    <a16:rowId xmlns:a16="http://schemas.microsoft.com/office/drawing/2014/main" val="3102921562"/>
                  </a:ext>
                </a:extLst>
              </a:tr>
              <a:tr h="760479">
                <a:tc>
                  <a:txBody>
                    <a:bodyPr/>
                    <a:lstStyle/>
                    <a:p>
                      <a:pPr marL="0" algn="l" defTabSz="914400" rtl="0" eaLnBrk="1" latinLnBrk="0" hangingPunct="1"/>
                      <a:r>
                        <a:rPr lang="en-US" sz="1400" b="1" i="0" kern="1200">
                          <a:solidFill>
                            <a:schemeClr val="accent4"/>
                          </a:solidFill>
                          <a:latin typeface="OpenDyslexic" panose="00000500000000000000" pitchFamily="50" charset="0"/>
                          <a:ea typeface="+mn-ea"/>
                          <a:cs typeface="+mn-cs"/>
                        </a:rPr>
                        <a:t>Science</a:t>
                      </a:r>
                      <a:endParaRPr lang="ru-RU" sz="1400" b="1"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Animals</a:t>
                      </a:r>
                      <a:r>
                        <a:rPr lang="en-US" sz="1400" i="0" kern="1200" baseline="0">
                          <a:solidFill>
                            <a:schemeClr val="accent4"/>
                          </a:solidFill>
                          <a:latin typeface="OpenDyslexic" panose="00000500000000000000" pitchFamily="50" charset="0"/>
                          <a:ea typeface="+mn-ea"/>
                          <a:cs typeface="+mn-cs"/>
                        </a:rPr>
                        <a:t> and Light</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Rocks and Magnets</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Plants</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00525708"/>
                  </a:ext>
                </a:extLst>
              </a:tr>
              <a:tr h="982303">
                <a:tc>
                  <a:txBody>
                    <a:bodyPr/>
                    <a:lstStyle/>
                    <a:p>
                      <a:pPr marL="0" algn="l" defTabSz="914400" rtl="0" eaLnBrk="1" latinLnBrk="0" hangingPunct="1"/>
                      <a:r>
                        <a:rPr lang="en-US" sz="1200" b="1" i="0" kern="1200">
                          <a:solidFill>
                            <a:schemeClr val="accent4"/>
                          </a:solidFill>
                          <a:latin typeface="OpenDyslexic" panose="00000500000000000000" pitchFamily="50" charset="0"/>
                          <a:ea typeface="+mn-ea"/>
                          <a:cs typeface="+mn-cs"/>
                        </a:rPr>
                        <a:t>History and geography</a:t>
                      </a:r>
                      <a:endParaRPr lang="ru-RU" sz="1200" b="1"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Stone</a:t>
                      </a:r>
                      <a:r>
                        <a:rPr lang="en-US" sz="1400" i="0" kern="1200" baseline="0">
                          <a:solidFill>
                            <a:schemeClr val="accent4"/>
                          </a:solidFill>
                          <a:latin typeface="OpenDyslexic" panose="00000500000000000000" pitchFamily="50" charset="0"/>
                          <a:ea typeface="+mn-ea"/>
                          <a:cs typeface="+mn-cs"/>
                        </a:rPr>
                        <a:t> age to Iron age</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The UK</a:t>
                      </a:r>
                      <a:r>
                        <a:rPr lang="en-US" sz="1400" i="0" kern="1200" baseline="0">
                          <a:solidFill>
                            <a:schemeClr val="accent4"/>
                          </a:solidFill>
                          <a:latin typeface="OpenDyslexic" panose="00000500000000000000" pitchFamily="50" charset="0"/>
                          <a:ea typeface="+mn-ea"/>
                          <a:cs typeface="+mn-cs"/>
                        </a:rPr>
                        <a:t> and my region</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US" sz="1400" i="0" kern="1200">
                          <a:solidFill>
                            <a:schemeClr val="accent4"/>
                          </a:solidFill>
                          <a:latin typeface="OpenDyslexic" panose="00000500000000000000" pitchFamily="50" charset="0"/>
                          <a:ea typeface="+mn-ea"/>
                          <a:cs typeface="+mn-cs"/>
                        </a:rPr>
                        <a:t>Egyptians</a:t>
                      </a:r>
                      <a:endParaRPr lang="ru-RU" sz="1400" i="0" kern="1200">
                        <a:solidFill>
                          <a:schemeClr val="accent4"/>
                        </a:solidFill>
                        <a:latin typeface="OpenDyslexic" panose="00000500000000000000" pitchFamily="50" charset="0"/>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extLst>
                  <a:ext uri="{0D108BD9-81ED-4DB2-BD59-A6C34878D82A}">
                    <a16:rowId xmlns:a16="http://schemas.microsoft.com/office/drawing/2014/main" val="3774068911"/>
                  </a:ext>
                </a:extLst>
              </a:tr>
            </a:tbl>
          </a:graphicData>
        </a:graphic>
      </p:graphicFrame>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latin typeface="OpenDyslexic" panose="00000500000000000000" pitchFamily="50" charset="0"/>
              </a:rPr>
              <a:t>6</a:t>
            </a:fld>
            <a:endParaRPr lang="en-US">
              <a:latin typeface="OpenDyslexic" panose="00000500000000000000" pitchFamily="50" charset="0"/>
            </a:endParaRPr>
          </a:p>
        </p:txBody>
      </p:sp>
      <p:pic>
        <p:nvPicPr>
          <p:cNvPr id="6" name="Picture 5"/>
          <p:cNvPicPr>
            <a:picLocks noChangeAspect="1"/>
          </p:cNvPicPr>
          <p:nvPr/>
        </p:nvPicPr>
        <p:blipFill rotWithShape="1">
          <a:blip r:embed="rId2"/>
          <a:srcRect b="7800"/>
          <a:stretch/>
        </p:blipFill>
        <p:spPr>
          <a:xfrm>
            <a:off x="5215043" y="160421"/>
            <a:ext cx="1105547" cy="1443789"/>
          </a:xfrm>
          <a:prstGeom prst="rect">
            <a:avLst/>
          </a:prstGeom>
        </p:spPr>
      </p:pic>
      <p:pic>
        <p:nvPicPr>
          <p:cNvPr id="8" name="Picture 7"/>
          <p:cNvPicPr>
            <a:picLocks noChangeAspect="1"/>
          </p:cNvPicPr>
          <p:nvPr/>
        </p:nvPicPr>
        <p:blipFill>
          <a:blip r:embed="rId3"/>
          <a:stretch>
            <a:fillRect/>
          </a:stretch>
        </p:blipFill>
        <p:spPr>
          <a:xfrm>
            <a:off x="9367599" y="150485"/>
            <a:ext cx="2438401" cy="1288550"/>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2667" b="99556" l="9375" r="89286"/>
                    </a14:imgEffect>
                  </a14:imgLayer>
                </a14:imgProps>
              </a:ext>
            </a:extLst>
          </a:blip>
          <a:stretch>
            <a:fillRect/>
          </a:stretch>
        </p:blipFill>
        <p:spPr>
          <a:xfrm>
            <a:off x="430138" y="4586718"/>
            <a:ext cx="1796716" cy="1804737"/>
          </a:xfrm>
          <a:prstGeom prst="rect">
            <a:avLst/>
          </a:prstGeom>
        </p:spPr>
      </p:pic>
    </p:spTree>
    <p:extLst>
      <p:ext uri="{BB962C8B-B14F-4D97-AF65-F5344CB8AC3E}">
        <p14:creationId xmlns:p14="http://schemas.microsoft.com/office/powerpoint/2010/main" val="2211844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a:xfrm rot="-360000">
            <a:off x="119879" y="903591"/>
            <a:ext cx="4511793" cy="1061509"/>
          </a:xfrm>
        </p:spPr>
        <p:txBody>
          <a:bodyPr>
            <a:normAutofit/>
          </a:bodyPr>
          <a:lstStyle/>
          <a:p>
            <a:r>
              <a:rPr lang="en-US" sz="3200">
                <a:latin typeface="OpenDyslexic" panose="00000500000000000000" pitchFamily="50" charset="0"/>
              </a:rPr>
              <a:t>Year 3 timetable</a:t>
            </a:r>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5114925" y="234064"/>
            <a:ext cx="4915933" cy="873257"/>
          </a:xfrm>
        </p:spPr>
        <p:txBody>
          <a:bodyPr tIns="180000" bIns="108000">
            <a:normAutofit/>
          </a:bodyPr>
          <a:lstStyle/>
          <a:p>
            <a:pPr algn="ctr"/>
            <a:r>
              <a:rPr lang="en-US" sz="1800">
                <a:latin typeface="OpenDyslexic" panose="00000500000000000000" pitchFamily="50" charset="0"/>
              </a:rPr>
              <a:t>Here is an example of what a day in year 3 might look like in September.</a:t>
            </a:r>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latin typeface="OpenDyslexic" panose="00000500000000000000" pitchFamily="50" charset="0"/>
              </a:rPr>
              <a:t>7</a:t>
            </a:fld>
            <a:endParaRPr lang="en-US">
              <a:latin typeface="OpenDyslexic" panose="00000500000000000000" pitchFamily="50" charset="0"/>
            </a:endParaRPr>
          </a:p>
        </p:txBody>
      </p:sp>
      <p:sp>
        <p:nvSpPr>
          <p:cNvPr id="14" name="TextBox 13">
            <a:extLst>
              <a:ext uri="{FF2B5EF4-FFF2-40B4-BE49-F238E27FC236}">
                <a16:creationId xmlns:a16="http://schemas.microsoft.com/office/drawing/2014/main" id="{DD0EDDB2-3103-4B7F-B2D7-4FEAB939F655}"/>
              </a:ext>
            </a:extLst>
          </p:cNvPr>
          <p:cNvSpPr txBox="1"/>
          <p:nvPr/>
        </p:nvSpPr>
        <p:spPr>
          <a:xfrm>
            <a:off x="335756" y="2287071"/>
            <a:ext cx="4779169" cy="1754326"/>
          </a:xfrm>
          <a:prstGeom prst="rect">
            <a:avLst/>
          </a:prstGeom>
          <a:noFill/>
        </p:spPr>
        <p:txBody>
          <a:bodyPr wrap="square" lIns="91440" tIns="45720" rIns="91440" bIns="45720" anchor="t">
            <a:spAutoFit/>
          </a:bodyPr>
          <a:lstStyle/>
          <a:p>
            <a:r>
              <a:rPr lang="en-GB" dirty="0">
                <a:latin typeface="OpenDyslexic"/>
              </a:rPr>
              <a:t>Parents can come onto the playground to drop off their child and collect them at the end of the school day.</a:t>
            </a:r>
          </a:p>
          <a:p>
            <a:endParaRPr lang="en-GB" dirty="0">
              <a:latin typeface="OpenDyslexic" panose="00000500000000000000" pitchFamily="50" charset="0"/>
            </a:endParaRPr>
          </a:p>
          <a:p>
            <a:r>
              <a:rPr lang="en-GB" dirty="0">
                <a:latin typeface="OpenDyslexic"/>
              </a:rPr>
              <a:t>Children should go straight into school when they arrive in the morning.  </a:t>
            </a:r>
            <a:endParaRPr lang="en-GB" sz="1400" dirty="0">
              <a:latin typeface="Franklin Gothic Book"/>
            </a:endParaRPr>
          </a:p>
        </p:txBody>
      </p:sp>
      <p:pic>
        <p:nvPicPr>
          <p:cNvPr id="17" name="Picture 16">
            <a:extLst>
              <a:ext uri="{FF2B5EF4-FFF2-40B4-BE49-F238E27FC236}">
                <a16:creationId xmlns:a16="http://schemas.microsoft.com/office/drawing/2014/main" id="{824A3ED6-6B6C-4FF0-874F-2EB29DEA9BB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714" b="97704" l="2205" r="98444">
                        <a14:foregroundMark x1="21271" y1="8559" x2="11933" y2="18789"/>
                        <a14:foregroundMark x1="11933" y1="18789" x2="7782" y2="29019"/>
                        <a14:foregroundMark x1="7782" y1="29019" x2="5447" y2="40710"/>
                        <a14:foregroundMark x1="5447" y1="40710" x2="7134" y2="59916"/>
                        <a14:foregroundMark x1="7134" y1="59916" x2="19455" y2="82255"/>
                        <a14:foregroundMark x1="19455" y1="82255" x2="20623" y2="83090"/>
                        <a14:foregroundMark x1="5707" y1="10230" x2="10506" y2="17954"/>
                        <a14:foregroundMark x1="10506" y1="17954" x2="73671" y2="58873"/>
                        <a14:foregroundMark x1="73671" y1="58873" x2="78080" y2="67432"/>
                        <a14:foregroundMark x1="78080" y1="67432" x2="81193" y2="79749"/>
                        <a14:foregroundMark x1="81193" y1="79749" x2="85863" y2="89353"/>
                        <a14:foregroundMark x1="85863" y1="89353" x2="92218" y2="91858"/>
                        <a14:foregroundMark x1="92218" y1="91858" x2="96109" y2="86221"/>
                        <a14:foregroundMark x1="95331" y1="9395" x2="80545" y2="29228"/>
                        <a14:foregroundMark x1="80545" y1="29228" x2="27886" y2="80793"/>
                        <a14:foregroundMark x1="27886" y1="80793" x2="3761" y2="89144"/>
                        <a14:foregroundMark x1="5837" y1="91232" x2="20493" y2="95825"/>
                        <a14:foregroundMark x1="40301" y1="96147" x2="46174" y2="96242"/>
                        <a14:foregroundMark x1="20493" y1="95825" x2="37503" y2="96101"/>
                        <a14:foregroundMark x1="46174" y1="96242" x2="62776" y2="95198"/>
                        <a14:foregroundMark x1="62776" y1="95198" x2="71466" y2="95198"/>
                        <a14:foregroundMark x1="71466" y1="95198" x2="78080" y2="94154"/>
                        <a14:foregroundMark x1="78080" y1="94154" x2="86381" y2="94363"/>
                        <a14:foregroundMark x1="85473" y1="93946" x2="57458" y2="35908"/>
                        <a14:foregroundMark x1="78340" y1="24843" x2="83658" y2="64092"/>
                        <a14:foregroundMark x1="79377" y1="13152" x2="69650" y2="49478"/>
                        <a14:foregroundMark x1="69650" y1="49478" x2="69650" y2="49478"/>
                        <a14:foregroundMark x1="93904" y1="20459" x2="95979" y2="48643"/>
                        <a14:foregroundMark x1="95979" y1="48643" x2="94942" y2="59708"/>
                        <a14:foregroundMark x1="94942" y1="59708" x2="94942" y2="59708"/>
                        <a14:foregroundMark x1="95850" y1="58455" x2="95331" y2="79123"/>
                        <a14:foregroundMark x1="77562" y1="86639" x2="49416" y2="89562"/>
                        <a14:foregroundMark x1="57588" y1="83090" x2="59144" y2="65971"/>
                        <a14:foregroundMark x1="52399" y1="78288" x2="34760" y2="80376"/>
                        <a14:foregroundMark x1="34760" y1="80376" x2="34371" y2="80167"/>
                        <a14:foregroundMark x1="38392" y1="66806" x2="36576" y2="52401"/>
                        <a14:foregroundMark x1="39559" y1="44885" x2="35279" y2="36743"/>
                        <a14:foregroundMark x1="44358" y1="49061" x2="41505" y2="53862"/>
                        <a14:foregroundMark x1="48379" y1="49061" x2="18029" y2="49061"/>
                        <a14:foregroundMark x1="26719" y1="55950" x2="19326" y2="57411"/>
                        <a14:foregroundMark x1="30999" y1="5010" x2="64462" y2="10021"/>
                        <a14:foregroundMark x1="8301" y1="91232" x2="22698" y2="91441"/>
                        <a14:foregroundMark x1="22698" y1="91441" x2="29961" y2="90814"/>
                        <a14:foregroundMark x1="29961" y1="90814" x2="43969" y2="92276"/>
                        <a14:foregroundMark x1="43969" y1="92276" x2="71077" y2="89770"/>
                        <a14:foregroundMark x1="71077" y1="89770" x2="73152" y2="89770"/>
                        <a14:foregroundMark x1="2205" y1="39248" x2="2464" y2="46973"/>
                        <a14:foregroundMark x1="2464" y1="38413" x2="2205" y2="18163"/>
                        <a14:foregroundMark x1="2594" y1="19624" x2="2335" y2="83925"/>
                        <a14:foregroundMark x1="6744" y1="92902" x2="34760" y2="98330"/>
                        <a14:foregroundMark x1="39750" y1="97688" x2="41245" y2="97495"/>
                        <a14:foregroundMark x1="34760" y1="98330" x2="36800" y2="98067"/>
                        <a14:foregroundMark x1="41245" y1="97495" x2="54604" y2="98121"/>
                        <a14:foregroundMark x1="54604" y1="98121" x2="61089" y2="97495"/>
                        <a14:foregroundMark x1="61089" y1="97495" x2="75227" y2="97912"/>
                        <a14:foregroundMark x1="75227" y1="97912" x2="93256" y2="92067"/>
                        <a14:foregroundMark x1="92866" y1="93737" x2="88975" y2="95407"/>
                        <a14:foregroundMark x1="98184" y1="84134" x2="95331" y2="89562"/>
                        <a14:foregroundMark x1="97276" y1="13987" x2="97406" y2="22547"/>
                        <a14:foregroundMark x1="98314" y1="17745" x2="98314" y2="27557"/>
                        <a14:foregroundMark x1="98573" y1="24635" x2="98314" y2="80376"/>
                        <a14:foregroundMark x1="98314" y1="80376" x2="98444" y2="81628"/>
                        <a14:foregroundMark x1="84695" y1="4384" x2="83398" y2="3967"/>
                        <a14:foregroundMark x1="81712" y1="3758" x2="74838" y2="5010"/>
                        <a14:foregroundMark x1="74838" y1="5010" x2="68482" y2="2714"/>
                        <a14:foregroundMark x1="68482" y1="2714" x2="54864" y2="4384"/>
                        <a14:foregroundMark x1="51621" y1="4384" x2="9728" y2="5846"/>
                        <a14:foregroundMark x1="9728" y1="5846" x2="7523" y2="8142"/>
                        <a14:foregroundMark x1="14267" y1="4384" x2="16602" y2="4593"/>
                        <a14:backgroundMark x1="36706" y1="98330" x2="39818" y2="97495"/>
                      </a14:backgroundRemoval>
                    </a14:imgEffect>
                  </a14:imgLayer>
                </a14:imgProps>
              </a:ext>
            </a:extLst>
          </a:blip>
          <a:stretch>
            <a:fillRect/>
          </a:stretch>
        </p:blipFill>
        <p:spPr>
          <a:xfrm>
            <a:off x="335756" y="4557714"/>
            <a:ext cx="3043297" cy="1890712"/>
          </a:xfrm>
          <a:prstGeom prst="rect">
            <a:avLst/>
          </a:prstGeom>
        </p:spPr>
      </p:pic>
      <p:sp>
        <p:nvSpPr>
          <p:cNvPr id="18" name="Rectangle: Rounded Corners 17">
            <a:extLst>
              <a:ext uri="{FF2B5EF4-FFF2-40B4-BE49-F238E27FC236}">
                <a16:creationId xmlns:a16="http://schemas.microsoft.com/office/drawing/2014/main" id="{8F81A52C-2FA6-4388-9A7F-F1C9C6893A48}"/>
              </a:ext>
            </a:extLst>
          </p:cNvPr>
          <p:cNvSpPr/>
          <p:nvPr/>
        </p:nvSpPr>
        <p:spPr>
          <a:xfrm>
            <a:off x="382961" y="4646630"/>
            <a:ext cx="2941228" cy="1739860"/>
          </a:xfrm>
          <a:prstGeom prst="roundRect">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Table 1"/>
          <p:cNvGraphicFramePr>
            <a:graphicFrameLocks noGrp="1"/>
          </p:cNvGraphicFramePr>
          <p:nvPr>
            <p:extLst>
              <p:ext uri="{D42A27DB-BD31-4B8C-83A1-F6EECF244321}">
                <p14:modId xmlns:p14="http://schemas.microsoft.com/office/powerpoint/2010/main" val="176815301"/>
              </p:ext>
            </p:extLst>
          </p:nvPr>
        </p:nvGraphicFramePr>
        <p:xfrm>
          <a:off x="5615007" y="1443393"/>
          <a:ext cx="5112132" cy="5086701"/>
        </p:xfrm>
        <a:graphic>
          <a:graphicData uri="http://schemas.openxmlformats.org/drawingml/2006/table">
            <a:tbl>
              <a:tblPr firstRow="1" bandRow="1">
                <a:tableStyleId>{793D81CF-94F2-401A-BA57-92F5A7B2D0C5}</a:tableStyleId>
              </a:tblPr>
              <a:tblGrid>
                <a:gridCol w="976861">
                  <a:extLst>
                    <a:ext uri="{9D8B030D-6E8A-4147-A177-3AD203B41FA5}">
                      <a16:colId xmlns:a16="http://schemas.microsoft.com/office/drawing/2014/main" val="20000"/>
                    </a:ext>
                  </a:extLst>
                </a:gridCol>
                <a:gridCol w="4135271">
                  <a:extLst>
                    <a:ext uri="{9D8B030D-6E8A-4147-A177-3AD203B41FA5}">
                      <a16:colId xmlns:a16="http://schemas.microsoft.com/office/drawing/2014/main" val="20001"/>
                    </a:ext>
                  </a:extLst>
                </a:gridCol>
              </a:tblGrid>
              <a:tr h="370916">
                <a:tc>
                  <a:txBody>
                    <a:bodyPr/>
                    <a:lstStyle/>
                    <a:p>
                      <a:pPr algn="ctr"/>
                      <a:r>
                        <a:rPr lang="en-GB"/>
                        <a:t>Time</a:t>
                      </a:r>
                    </a:p>
                  </a:txBody>
                  <a:tcPr/>
                </a:tc>
                <a:tc>
                  <a:txBody>
                    <a:bodyPr/>
                    <a:lstStyle/>
                    <a:p>
                      <a:pPr algn="ctr"/>
                      <a:r>
                        <a:rPr lang="en-GB"/>
                        <a:t>Activity</a:t>
                      </a:r>
                    </a:p>
                  </a:txBody>
                  <a:tcPr/>
                </a:tc>
                <a:extLst>
                  <a:ext uri="{0D108BD9-81ED-4DB2-BD59-A6C34878D82A}">
                    <a16:rowId xmlns:a16="http://schemas.microsoft.com/office/drawing/2014/main" val="10000"/>
                  </a:ext>
                </a:extLst>
              </a:tr>
              <a:tr h="651177">
                <a:tc>
                  <a:txBody>
                    <a:bodyPr/>
                    <a:lstStyle/>
                    <a:p>
                      <a:r>
                        <a:rPr lang="en-GB" sz="1800" dirty="0">
                          <a:latin typeface="OpenDyslexic" panose="00000500000000000000" pitchFamily="50" charset="0"/>
                        </a:rPr>
                        <a:t>8:40 </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a:latin typeface="OpenDyslexic" panose="00000500000000000000" pitchFamily="50" charset="0"/>
                        </a:rPr>
                        <a:t>Gates open - straight into school for morning task</a:t>
                      </a:r>
                    </a:p>
                  </a:txBody>
                  <a:tcPr/>
                </a:tc>
                <a:extLst>
                  <a:ext uri="{0D108BD9-81ED-4DB2-BD59-A6C34878D82A}">
                    <a16:rowId xmlns:a16="http://schemas.microsoft.com/office/drawing/2014/main" val="10001"/>
                  </a:ext>
                </a:extLst>
              </a:tr>
              <a:tr h="370916">
                <a:tc>
                  <a:txBody>
                    <a:bodyPr/>
                    <a:lstStyle/>
                    <a:p>
                      <a:r>
                        <a:rPr lang="en-GB" sz="1800" dirty="0">
                          <a:latin typeface="OpenDyslexic" panose="00000500000000000000" pitchFamily="50" charset="0"/>
                        </a:rPr>
                        <a:t>8:55 </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a:latin typeface="OpenDyslexic" panose="00000500000000000000" pitchFamily="50" charset="0"/>
                        </a:rPr>
                        <a:t>Gates close</a:t>
                      </a:r>
                    </a:p>
                  </a:txBody>
                  <a:tcPr/>
                </a:tc>
                <a:extLst>
                  <a:ext uri="{0D108BD9-81ED-4DB2-BD59-A6C34878D82A}">
                    <a16:rowId xmlns:a16="http://schemas.microsoft.com/office/drawing/2014/main" val="10002"/>
                  </a:ext>
                </a:extLst>
              </a:tr>
              <a:tr h="370916">
                <a:tc>
                  <a:txBody>
                    <a:bodyPr/>
                    <a:lstStyle/>
                    <a:p>
                      <a:r>
                        <a:rPr lang="en-GB" sz="1800">
                          <a:latin typeface="OpenDyslexic" panose="00000500000000000000" pitchFamily="50" charset="0"/>
                        </a:rPr>
                        <a:t>9:00 </a:t>
                      </a:r>
                      <a:endParaRPr lang="en-GB"/>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a:latin typeface="OpenDyslexic" panose="00000500000000000000" pitchFamily="50" charset="0"/>
                        </a:rPr>
                        <a:t>Registers close</a:t>
                      </a:r>
                    </a:p>
                  </a:txBody>
                  <a:tcPr/>
                </a:tc>
                <a:extLst>
                  <a:ext uri="{0D108BD9-81ED-4DB2-BD59-A6C34878D82A}">
                    <a16:rowId xmlns:a16="http://schemas.microsoft.com/office/drawing/2014/main" val="10003"/>
                  </a:ext>
                </a:extLst>
              </a:tr>
              <a:tr h="370916">
                <a:tc>
                  <a:txBody>
                    <a:bodyPr/>
                    <a:lstStyle/>
                    <a:p>
                      <a:pPr marL="0" algn="l" defTabSz="914400" rtl="0" eaLnBrk="1" latinLnBrk="0" hangingPunct="1"/>
                      <a:r>
                        <a:rPr lang="en-GB" sz="1800" kern="1200">
                          <a:solidFill>
                            <a:schemeClr val="dk1"/>
                          </a:solidFill>
                          <a:latin typeface="OpenDyslexic" panose="00000500000000000000" pitchFamily="50" charset="0"/>
                          <a:ea typeface="+mn-ea"/>
                          <a:cs typeface="+mn-cs"/>
                        </a:rPr>
                        <a:t>9:05</a:t>
                      </a:r>
                    </a:p>
                  </a:txBody>
                  <a:tcPr/>
                </a:tc>
                <a:tc>
                  <a:txBody>
                    <a:bodyPr/>
                    <a:lstStyle/>
                    <a:p>
                      <a:r>
                        <a:rPr lang="en-GB" sz="1600" b="0">
                          <a:latin typeface="OpenDyslexic" panose="00000500000000000000" pitchFamily="50" charset="0"/>
                        </a:rPr>
                        <a:t>English</a:t>
                      </a:r>
                      <a:endParaRPr lang="en-GB" sz="1600" b="0" kern="1200">
                        <a:solidFill>
                          <a:schemeClr val="dk1"/>
                        </a:solidFill>
                        <a:latin typeface="OpenDyslexic" panose="00000500000000000000" pitchFamily="50" charset="0"/>
                        <a:ea typeface="+mn-ea"/>
                        <a:cs typeface="+mn-cs"/>
                      </a:endParaRPr>
                    </a:p>
                  </a:txBody>
                  <a:tcPr/>
                </a:tc>
                <a:extLst>
                  <a:ext uri="{0D108BD9-81ED-4DB2-BD59-A6C34878D82A}">
                    <a16:rowId xmlns:a16="http://schemas.microsoft.com/office/drawing/2014/main" val="10004"/>
                  </a:ext>
                </a:extLst>
              </a:tr>
              <a:tr h="370916">
                <a:tc>
                  <a:txBody>
                    <a:bodyPr/>
                    <a:lstStyle/>
                    <a:p>
                      <a:pPr marL="0" algn="l" defTabSz="914400" rtl="0" eaLnBrk="1" latinLnBrk="0" hangingPunct="1"/>
                      <a:r>
                        <a:rPr lang="en-GB" sz="1800" kern="1200">
                          <a:solidFill>
                            <a:schemeClr val="dk1"/>
                          </a:solidFill>
                          <a:latin typeface="OpenDyslexic" panose="00000500000000000000" pitchFamily="50" charset="0"/>
                          <a:ea typeface="+mn-ea"/>
                          <a:cs typeface="+mn-cs"/>
                        </a:rPr>
                        <a:t>10:10</a:t>
                      </a:r>
                    </a:p>
                  </a:txBody>
                  <a:tcPr/>
                </a:tc>
                <a:tc>
                  <a:txBody>
                    <a:bodyPr/>
                    <a:lstStyle/>
                    <a:p>
                      <a:r>
                        <a:rPr lang="en-GB" sz="1600" b="0">
                          <a:latin typeface="OpenDyslexic" panose="00000500000000000000" pitchFamily="50" charset="0"/>
                        </a:rPr>
                        <a:t>Break time</a:t>
                      </a:r>
                      <a:endParaRPr lang="en-GB" sz="1600" b="0" kern="1200">
                        <a:solidFill>
                          <a:schemeClr val="dk1"/>
                        </a:solidFill>
                        <a:latin typeface="OpenDyslexic" panose="00000500000000000000" pitchFamily="50" charset="0"/>
                        <a:ea typeface="+mn-ea"/>
                        <a:cs typeface="+mn-cs"/>
                      </a:endParaRPr>
                    </a:p>
                  </a:txBody>
                  <a:tcPr/>
                </a:tc>
                <a:extLst>
                  <a:ext uri="{0D108BD9-81ED-4DB2-BD59-A6C34878D82A}">
                    <a16:rowId xmlns:a16="http://schemas.microsoft.com/office/drawing/2014/main" val="10005"/>
                  </a:ext>
                </a:extLst>
              </a:tr>
              <a:tr h="370916">
                <a:tc>
                  <a:txBody>
                    <a:bodyPr/>
                    <a:lstStyle/>
                    <a:p>
                      <a:pPr marL="0" algn="l" defTabSz="914400" rtl="0" eaLnBrk="1" latinLnBrk="0" hangingPunct="1"/>
                      <a:r>
                        <a:rPr lang="en-GB" sz="1800">
                          <a:latin typeface="OpenDyslexic" panose="00000500000000000000" pitchFamily="50" charset="0"/>
                        </a:rPr>
                        <a:t>10:30 </a:t>
                      </a:r>
                      <a:endParaRPr lang="en-GB" sz="1800" kern="1200">
                        <a:solidFill>
                          <a:schemeClr val="dk1"/>
                        </a:solidFill>
                        <a:latin typeface="OpenDyslexic" panose="00000500000000000000" pitchFamily="50" charset="0"/>
                        <a:ea typeface="+mn-ea"/>
                        <a:cs typeface="+mn-cs"/>
                      </a:endParaRPr>
                    </a:p>
                  </a:txBody>
                  <a:tcPr/>
                </a:tc>
                <a:tc>
                  <a:txBody>
                    <a:bodyPr/>
                    <a:lstStyle/>
                    <a:p>
                      <a:r>
                        <a:rPr lang="en-GB" sz="1600" b="0" dirty="0">
                          <a:latin typeface="OpenDyslexic" panose="00000500000000000000" pitchFamily="50" charset="0"/>
                        </a:rPr>
                        <a:t>Spelling, grammar, phonics</a:t>
                      </a:r>
                      <a:endParaRPr lang="en-GB" sz="1600" b="0" kern="1200" dirty="0">
                        <a:solidFill>
                          <a:schemeClr val="dk1"/>
                        </a:solidFill>
                        <a:latin typeface="OpenDyslexic" panose="00000500000000000000" pitchFamily="50" charset="0"/>
                        <a:ea typeface="+mn-ea"/>
                        <a:cs typeface="+mn-cs"/>
                      </a:endParaRPr>
                    </a:p>
                  </a:txBody>
                  <a:tcPr/>
                </a:tc>
                <a:extLst>
                  <a:ext uri="{0D108BD9-81ED-4DB2-BD59-A6C34878D82A}">
                    <a16:rowId xmlns:a16="http://schemas.microsoft.com/office/drawing/2014/main" val="10006"/>
                  </a:ext>
                </a:extLst>
              </a:tr>
              <a:tr h="370916">
                <a:tc>
                  <a:txBody>
                    <a:bodyPr/>
                    <a:lstStyle/>
                    <a:p>
                      <a:pPr marL="0" algn="l" defTabSz="914400" rtl="0" eaLnBrk="1" latinLnBrk="0" hangingPunct="1"/>
                      <a:r>
                        <a:rPr lang="en-GB" sz="1800">
                          <a:latin typeface="OpenDyslexic" panose="00000500000000000000" pitchFamily="50" charset="0"/>
                        </a:rPr>
                        <a:t>10:55 </a:t>
                      </a:r>
                      <a:endParaRPr lang="en-GB" sz="1800" kern="1200">
                        <a:solidFill>
                          <a:schemeClr val="dk1"/>
                        </a:solidFill>
                        <a:latin typeface="OpenDyslexic" panose="00000500000000000000" pitchFamily="50" charset="0"/>
                        <a:ea typeface="+mn-ea"/>
                        <a:cs typeface="+mn-cs"/>
                      </a:endParaRPr>
                    </a:p>
                  </a:txBody>
                  <a:tcPr/>
                </a:tc>
                <a:tc>
                  <a:txBody>
                    <a:bodyPr/>
                    <a:lstStyle/>
                    <a:p>
                      <a:r>
                        <a:rPr lang="en-GB" sz="1600" b="0" dirty="0">
                          <a:latin typeface="OpenDyslexic" panose="00000500000000000000" pitchFamily="50" charset="0"/>
                        </a:rPr>
                        <a:t>Maths</a:t>
                      </a:r>
                      <a:endParaRPr lang="en-GB" sz="1600" b="0" kern="1200" dirty="0">
                        <a:solidFill>
                          <a:schemeClr val="dk1"/>
                        </a:solidFill>
                        <a:latin typeface="OpenDyslexic" panose="00000500000000000000" pitchFamily="50" charset="0"/>
                        <a:ea typeface="+mn-ea"/>
                        <a:cs typeface="+mn-cs"/>
                      </a:endParaRPr>
                    </a:p>
                  </a:txBody>
                  <a:tcPr/>
                </a:tc>
                <a:extLst>
                  <a:ext uri="{0D108BD9-81ED-4DB2-BD59-A6C34878D82A}">
                    <a16:rowId xmlns:a16="http://schemas.microsoft.com/office/drawing/2014/main" val="10007"/>
                  </a:ext>
                </a:extLst>
              </a:tr>
              <a:tr h="370916">
                <a:tc>
                  <a:txBody>
                    <a:bodyPr/>
                    <a:lstStyle/>
                    <a:p>
                      <a:pPr marL="0" algn="l" defTabSz="914400" rtl="0" eaLnBrk="1" latinLnBrk="0" hangingPunct="1"/>
                      <a:r>
                        <a:rPr lang="en-GB" sz="1800" dirty="0">
                          <a:latin typeface="OpenDyslexic" panose="00000500000000000000" pitchFamily="50" charset="0"/>
                        </a:rPr>
                        <a:t>12:00 </a:t>
                      </a:r>
                      <a:endParaRPr lang="en-GB" sz="1800" kern="1200" dirty="0">
                        <a:solidFill>
                          <a:schemeClr val="dk1"/>
                        </a:solidFill>
                        <a:latin typeface="OpenDyslexic" panose="00000500000000000000" pitchFamily="50" charset="0"/>
                        <a:ea typeface="+mn-ea"/>
                        <a:cs typeface="+mn-cs"/>
                      </a:endParaRPr>
                    </a:p>
                  </a:txBody>
                  <a:tcPr/>
                </a:tc>
                <a:tc>
                  <a:txBody>
                    <a:bodyPr/>
                    <a:lstStyle/>
                    <a:p>
                      <a:r>
                        <a:rPr lang="en-GB" sz="1600" b="0">
                          <a:latin typeface="OpenDyslexic" panose="00000500000000000000" pitchFamily="50" charset="0"/>
                        </a:rPr>
                        <a:t>Lunch</a:t>
                      </a:r>
                      <a:endParaRPr lang="en-GB" sz="1600" b="0" kern="1200">
                        <a:solidFill>
                          <a:schemeClr val="dk1"/>
                        </a:solidFill>
                        <a:latin typeface="OpenDyslexic" panose="00000500000000000000" pitchFamily="50" charset="0"/>
                        <a:ea typeface="+mn-ea"/>
                        <a:cs typeface="+mn-cs"/>
                      </a:endParaRPr>
                    </a:p>
                  </a:txBody>
                  <a:tcPr/>
                </a:tc>
                <a:extLst>
                  <a:ext uri="{0D108BD9-81ED-4DB2-BD59-A6C34878D82A}">
                    <a16:rowId xmlns:a16="http://schemas.microsoft.com/office/drawing/2014/main" val="10008"/>
                  </a:ext>
                </a:extLst>
              </a:tr>
              <a:tr h="370916">
                <a:tc>
                  <a:txBody>
                    <a:bodyPr/>
                    <a:lstStyle/>
                    <a:p>
                      <a:pPr marL="0" algn="l" defTabSz="914400" rtl="0" eaLnBrk="1" latinLnBrk="0" hangingPunct="1"/>
                      <a:r>
                        <a:rPr lang="en-GB" sz="1800" kern="1200" dirty="0">
                          <a:solidFill>
                            <a:schemeClr val="dk1"/>
                          </a:solidFill>
                          <a:latin typeface="OpenDyslexic" panose="00000500000000000000" pitchFamily="50" charset="0"/>
                          <a:ea typeface="+mn-ea"/>
                          <a:cs typeface="+mn-cs"/>
                        </a:rPr>
                        <a:t>12:55</a:t>
                      </a:r>
                    </a:p>
                  </a:txBody>
                  <a:tcPr/>
                </a:tc>
                <a:tc>
                  <a:txBody>
                    <a:bodyPr/>
                    <a:lstStyle/>
                    <a:p>
                      <a:r>
                        <a:rPr lang="en-GB" sz="1600" b="0" kern="1200" dirty="0">
                          <a:solidFill>
                            <a:schemeClr val="dk1"/>
                          </a:solidFill>
                          <a:latin typeface="OpenDyslexic" panose="00000500000000000000" pitchFamily="50" charset="0"/>
                          <a:ea typeface="+mn-ea"/>
                          <a:cs typeface="+mn-cs"/>
                        </a:rPr>
                        <a:t>Afternoon register</a:t>
                      </a:r>
                    </a:p>
                  </a:txBody>
                  <a:tcPr/>
                </a:tc>
                <a:extLst>
                  <a:ext uri="{0D108BD9-81ED-4DB2-BD59-A6C34878D82A}">
                    <a16:rowId xmlns:a16="http://schemas.microsoft.com/office/drawing/2014/main" val="10009"/>
                  </a:ext>
                </a:extLst>
              </a:tr>
              <a:tr h="0">
                <a:tc>
                  <a:txBody>
                    <a:bodyPr/>
                    <a:lstStyle/>
                    <a:p>
                      <a:pPr marL="0" algn="l" defTabSz="914400" rtl="0" eaLnBrk="1" latinLnBrk="0" hangingPunct="1"/>
                      <a:r>
                        <a:rPr lang="en-GB" sz="1800">
                          <a:latin typeface="OpenDyslexic" panose="00000500000000000000" pitchFamily="50" charset="0"/>
                        </a:rPr>
                        <a:t>1:00 </a:t>
                      </a:r>
                      <a:endParaRPr lang="en-GB" sz="1800" kern="1200">
                        <a:solidFill>
                          <a:schemeClr val="dk1"/>
                        </a:solidFill>
                        <a:latin typeface="OpenDyslexic" panose="00000500000000000000" pitchFamily="50" charset="0"/>
                        <a:ea typeface="+mn-ea"/>
                        <a:cs typeface="+mn-cs"/>
                      </a:endParaRPr>
                    </a:p>
                  </a:txBody>
                  <a:tcPr/>
                </a:tc>
                <a:tc>
                  <a:txBody>
                    <a:bodyPr/>
                    <a:lstStyle/>
                    <a:p>
                      <a:r>
                        <a:rPr lang="en-GB" sz="1600" b="0" dirty="0">
                          <a:latin typeface="OpenDyslexic" panose="00000500000000000000" pitchFamily="50" charset="0"/>
                        </a:rPr>
                        <a:t>Reading and Number sense </a:t>
                      </a:r>
                      <a:endParaRPr lang="en-GB" sz="1600" b="0" kern="1200" dirty="0">
                        <a:solidFill>
                          <a:schemeClr val="dk1"/>
                        </a:solidFill>
                        <a:latin typeface="OpenDyslexic" panose="00000500000000000000" pitchFamily="50" charset="0"/>
                        <a:ea typeface="+mn-ea"/>
                        <a:cs typeface="+mn-cs"/>
                      </a:endParaRPr>
                    </a:p>
                  </a:txBody>
                  <a:tcPr/>
                </a:tc>
                <a:extLst>
                  <a:ext uri="{0D108BD9-81ED-4DB2-BD59-A6C34878D82A}">
                    <a16:rowId xmlns:a16="http://schemas.microsoft.com/office/drawing/2014/main" val="10010"/>
                  </a:ext>
                </a:extLst>
              </a:tr>
              <a:tr h="0">
                <a:tc>
                  <a:txBody>
                    <a:bodyPr/>
                    <a:lstStyle/>
                    <a:p>
                      <a:pPr marL="0" algn="l" defTabSz="914400" rtl="0" eaLnBrk="1" latinLnBrk="0" hangingPunct="1"/>
                      <a:r>
                        <a:rPr lang="en-GB" sz="1800">
                          <a:latin typeface="OpenDyslexic" panose="00000500000000000000" pitchFamily="50" charset="0"/>
                        </a:rPr>
                        <a:t>1:30 </a:t>
                      </a:r>
                      <a:endParaRPr lang="en-GB" sz="1800" kern="1200">
                        <a:solidFill>
                          <a:schemeClr val="dk1"/>
                        </a:solidFill>
                        <a:latin typeface="OpenDyslexic" panose="00000500000000000000" pitchFamily="50" charset="0"/>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a:latin typeface="OpenDyslexic" panose="00000500000000000000" pitchFamily="50" charset="0"/>
                        </a:rPr>
                        <a:t>Afternoon lessons</a:t>
                      </a:r>
                    </a:p>
                  </a:txBody>
                  <a:tcPr/>
                </a:tc>
                <a:extLst>
                  <a:ext uri="{0D108BD9-81ED-4DB2-BD59-A6C34878D82A}">
                    <a16:rowId xmlns:a16="http://schemas.microsoft.com/office/drawing/2014/main" val="10011"/>
                  </a:ext>
                </a:extLst>
              </a:tr>
              <a:tr h="0">
                <a:tc>
                  <a:txBody>
                    <a:bodyPr/>
                    <a:lstStyle/>
                    <a:p>
                      <a:pPr marL="0" algn="l" defTabSz="914400" rtl="0" eaLnBrk="1" latinLnBrk="0" hangingPunct="1"/>
                      <a:r>
                        <a:rPr lang="en-GB" sz="1800">
                          <a:latin typeface="OpenDyslexic" panose="00000500000000000000" pitchFamily="50" charset="0"/>
                        </a:rPr>
                        <a:t>3:25 </a:t>
                      </a:r>
                      <a:endParaRPr lang="en-GB" sz="1800" kern="1200">
                        <a:solidFill>
                          <a:schemeClr val="dk1"/>
                        </a:solidFill>
                        <a:latin typeface="OpenDyslexic" panose="00000500000000000000" pitchFamily="50" charset="0"/>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0" dirty="0">
                          <a:latin typeface="OpenDyslexic" panose="00000500000000000000" pitchFamily="50" charset="0"/>
                        </a:rPr>
                        <a:t>Home time</a:t>
                      </a:r>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831818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3C5C29-76ED-BDF6-099A-9C53C039EF38}"/>
              </a:ext>
            </a:extLst>
          </p:cNvPr>
          <p:cNvSpPr>
            <a:spLocks noGrp="1"/>
          </p:cNvSpPr>
          <p:nvPr>
            <p:ph type="sldNum" sz="quarter" idx="12"/>
          </p:nvPr>
        </p:nvSpPr>
        <p:spPr/>
        <p:txBody>
          <a:bodyPr/>
          <a:lstStyle/>
          <a:p>
            <a:fld id="{98C0CDE5-970C-4CC4-BF43-0DA127E73E82}" type="slidenum">
              <a:rPr lang="en-US" noProof="0" smtClean="0"/>
              <a:t>8</a:t>
            </a:fld>
            <a:endParaRPr lang="en-US" noProof="0"/>
          </a:p>
        </p:txBody>
      </p:sp>
      <p:sp>
        <p:nvSpPr>
          <p:cNvPr id="4" name="Title 3">
            <a:extLst>
              <a:ext uri="{FF2B5EF4-FFF2-40B4-BE49-F238E27FC236}">
                <a16:creationId xmlns:a16="http://schemas.microsoft.com/office/drawing/2014/main" id="{25300472-4788-C3BE-0FFB-59B89729A881}"/>
              </a:ext>
            </a:extLst>
          </p:cNvPr>
          <p:cNvSpPr>
            <a:spLocks noGrp="1"/>
          </p:cNvSpPr>
          <p:nvPr>
            <p:ph type="title"/>
          </p:nvPr>
        </p:nvSpPr>
        <p:spPr>
          <a:xfrm rot="21180000">
            <a:off x="247202" y="384614"/>
            <a:ext cx="4391191" cy="1325563"/>
          </a:xfrm>
        </p:spPr>
        <p:txBody>
          <a:bodyPr/>
          <a:lstStyle/>
          <a:p>
            <a:r>
              <a:rPr lang="en-US"/>
              <a:t>End of the day!</a:t>
            </a:r>
            <a:endParaRPr lang="en-GB"/>
          </a:p>
        </p:txBody>
      </p:sp>
      <p:pic>
        <p:nvPicPr>
          <p:cNvPr id="6" name="Picture 5">
            <a:extLst>
              <a:ext uri="{FF2B5EF4-FFF2-40B4-BE49-F238E27FC236}">
                <a16:creationId xmlns:a16="http://schemas.microsoft.com/office/drawing/2014/main" id="{7A90D13F-792A-5F85-AF8F-AA2D2B01771A}"/>
              </a:ext>
            </a:extLst>
          </p:cNvPr>
          <p:cNvPicPr>
            <a:picLocks noChangeAspect="1"/>
          </p:cNvPicPr>
          <p:nvPr/>
        </p:nvPicPr>
        <p:blipFill>
          <a:blip r:embed="rId2"/>
          <a:stretch>
            <a:fillRect/>
          </a:stretch>
        </p:blipFill>
        <p:spPr>
          <a:xfrm>
            <a:off x="2147178" y="1657350"/>
            <a:ext cx="8143681" cy="4991534"/>
          </a:xfrm>
          <a:prstGeom prst="rect">
            <a:avLst/>
          </a:prstGeom>
        </p:spPr>
      </p:pic>
      <p:sp>
        <p:nvSpPr>
          <p:cNvPr id="7" name="TextBox 6">
            <a:extLst>
              <a:ext uri="{FF2B5EF4-FFF2-40B4-BE49-F238E27FC236}">
                <a16:creationId xmlns:a16="http://schemas.microsoft.com/office/drawing/2014/main" id="{615231B3-D682-4CD0-B364-854A98E4F4E2}"/>
              </a:ext>
            </a:extLst>
          </p:cNvPr>
          <p:cNvSpPr txBox="1"/>
          <p:nvPr/>
        </p:nvSpPr>
        <p:spPr>
          <a:xfrm>
            <a:off x="4353537" y="3138853"/>
            <a:ext cx="390525" cy="369332"/>
          </a:xfrm>
          <a:prstGeom prst="rect">
            <a:avLst/>
          </a:prstGeom>
          <a:noFill/>
        </p:spPr>
        <p:txBody>
          <a:bodyPr wrap="square" rtlCol="0">
            <a:spAutoFit/>
          </a:bodyPr>
          <a:lstStyle/>
          <a:p>
            <a:r>
              <a:rPr lang="en-US"/>
              <a:t>A</a:t>
            </a:r>
            <a:endParaRPr lang="en-GB"/>
          </a:p>
        </p:txBody>
      </p:sp>
      <p:sp>
        <p:nvSpPr>
          <p:cNvPr id="8" name="TextBox 7">
            <a:extLst>
              <a:ext uri="{FF2B5EF4-FFF2-40B4-BE49-F238E27FC236}">
                <a16:creationId xmlns:a16="http://schemas.microsoft.com/office/drawing/2014/main" id="{D16A48D9-4DD4-3D00-7A9E-9EEEACA51E36}"/>
              </a:ext>
            </a:extLst>
          </p:cNvPr>
          <p:cNvSpPr txBox="1"/>
          <p:nvPr/>
        </p:nvSpPr>
        <p:spPr>
          <a:xfrm>
            <a:off x="4744062" y="3741789"/>
            <a:ext cx="390525" cy="369332"/>
          </a:xfrm>
          <a:prstGeom prst="rect">
            <a:avLst/>
          </a:prstGeom>
          <a:noFill/>
        </p:spPr>
        <p:txBody>
          <a:bodyPr wrap="square" rtlCol="0">
            <a:spAutoFit/>
          </a:bodyPr>
          <a:lstStyle/>
          <a:p>
            <a:r>
              <a:rPr lang="en-US"/>
              <a:t>B</a:t>
            </a:r>
            <a:endParaRPr lang="en-GB"/>
          </a:p>
        </p:txBody>
      </p:sp>
      <p:sp>
        <p:nvSpPr>
          <p:cNvPr id="9" name="TextBox 8">
            <a:extLst>
              <a:ext uri="{FF2B5EF4-FFF2-40B4-BE49-F238E27FC236}">
                <a16:creationId xmlns:a16="http://schemas.microsoft.com/office/drawing/2014/main" id="{8CE2EA79-4819-47A9-3B4F-F64B71FA12B7}"/>
              </a:ext>
            </a:extLst>
          </p:cNvPr>
          <p:cNvSpPr txBox="1"/>
          <p:nvPr/>
        </p:nvSpPr>
        <p:spPr>
          <a:xfrm>
            <a:off x="5286987" y="4303764"/>
            <a:ext cx="390525" cy="369332"/>
          </a:xfrm>
          <a:prstGeom prst="rect">
            <a:avLst/>
          </a:prstGeom>
          <a:noFill/>
        </p:spPr>
        <p:txBody>
          <a:bodyPr wrap="square" rtlCol="0">
            <a:spAutoFit/>
          </a:bodyPr>
          <a:lstStyle/>
          <a:p>
            <a:r>
              <a:rPr lang="en-US"/>
              <a:t>C</a:t>
            </a:r>
            <a:endParaRPr lang="en-GB"/>
          </a:p>
        </p:txBody>
      </p:sp>
      <p:sp>
        <p:nvSpPr>
          <p:cNvPr id="10" name="TextBox 9">
            <a:extLst>
              <a:ext uri="{FF2B5EF4-FFF2-40B4-BE49-F238E27FC236}">
                <a16:creationId xmlns:a16="http://schemas.microsoft.com/office/drawing/2014/main" id="{8ABEBC8B-C840-D02D-A2E9-327C218E4F3A}"/>
              </a:ext>
            </a:extLst>
          </p:cNvPr>
          <p:cNvSpPr txBox="1"/>
          <p:nvPr/>
        </p:nvSpPr>
        <p:spPr>
          <a:xfrm>
            <a:off x="5553120" y="4859023"/>
            <a:ext cx="390525" cy="369332"/>
          </a:xfrm>
          <a:prstGeom prst="rect">
            <a:avLst/>
          </a:prstGeom>
          <a:noFill/>
        </p:spPr>
        <p:txBody>
          <a:bodyPr wrap="square" rtlCol="0">
            <a:spAutoFit/>
          </a:bodyPr>
          <a:lstStyle/>
          <a:p>
            <a:r>
              <a:rPr lang="en-US"/>
              <a:t>D</a:t>
            </a:r>
            <a:endParaRPr lang="en-GB"/>
          </a:p>
        </p:txBody>
      </p:sp>
      <p:sp>
        <p:nvSpPr>
          <p:cNvPr id="11" name="TextBox 10">
            <a:extLst>
              <a:ext uri="{FF2B5EF4-FFF2-40B4-BE49-F238E27FC236}">
                <a16:creationId xmlns:a16="http://schemas.microsoft.com/office/drawing/2014/main" id="{BA6E591F-38BD-BBE2-FE60-C840B796552C}"/>
              </a:ext>
            </a:extLst>
          </p:cNvPr>
          <p:cNvSpPr txBox="1"/>
          <p:nvPr/>
        </p:nvSpPr>
        <p:spPr>
          <a:xfrm>
            <a:off x="5885688" y="5335484"/>
            <a:ext cx="390525" cy="369332"/>
          </a:xfrm>
          <a:prstGeom prst="rect">
            <a:avLst/>
          </a:prstGeom>
          <a:noFill/>
        </p:spPr>
        <p:txBody>
          <a:bodyPr wrap="square" rtlCol="0">
            <a:spAutoFit/>
          </a:bodyPr>
          <a:lstStyle/>
          <a:p>
            <a:r>
              <a:rPr lang="en-US"/>
              <a:t>E</a:t>
            </a:r>
            <a:endParaRPr lang="en-GB"/>
          </a:p>
        </p:txBody>
      </p:sp>
      <p:grpSp>
        <p:nvGrpSpPr>
          <p:cNvPr id="16" name="Group 15">
            <a:extLst>
              <a:ext uri="{FF2B5EF4-FFF2-40B4-BE49-F238E27FC236}">
                <a16:creationId xmlns:a16="http://schemas.microsoft.com/office/drawing/2014/main" id="{2322377D-4C96-F555-AF96-9186FCAC83CD}"/>
              </a:ext>
            </a:extLst>
          </p:cNvPr>
          <p:cNvGrpSpPr/>
          <p:nvPr/>
        </p:nvGrpSpPr>
        <p:grpSpPr>
          <a:xfrm>
            <a:off x="4533240" y="3483435"/>
            <a:ext cx="356400" cy="314640"/>
            <a:chOff x="4533240" y="3483435"/>
            <a:chExt cx="356400" cy="314640"/>
          </a:xfrm>
        </p:grpSpPr>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9A46FCF6-0A87-DD0D-289B-AD1088CEA7DD}"/>
                    </a:ext>
                  </a:extLst>
                </p14:cNvPr>
                <p14:cNvContentPartPr/>
                <p14:nvPr/>
              </p14:nvContentPartPr>
              <p14:xfrm>
                <a:off x="4667160" y="3624555"/>
                <a:ext cx="71280" cy="71280"/>
              </p14:xfrm>
            </p:contentPart>
          </mc:Choice>
          <mc:Fallback xmlns="">
            <p:pic>
              <p:nvPicPr>
                <p:cNvPr id="12" name="Ink 11">
                  <a:extLst>
                    <a:ext uri="{FF2B5EF4-FFF2-40B4-BE49-F238E27FC236}">
                      <a16:creationId xmlns:a16="http://schemas.microsoft.com/office/drawing/2014/main" id="{9A46FCF6-0A87-DD0D-289B-AD1088CEA7DD}"/>
                    </a:ext>
                  </a:extLst>
                </p:cNvPr>
                <p:cNvPicPr/>
                <p:nvPr/>
              </p:nvPicPr>
              <p:blipFill>
                <a:blip r:embed="rId4"/>
                <a:stretch>
                  <a:fillRect/>
                </a:stretch>
              </p:blipFill>
              <p:spPr>
                <a:xfrm>
                  <a:off x="4658160" y="3615555"/>
                  <a:ext cx="8892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96FB8EFF-1632-93AE-8EEA-3BBAB5B2C49B}"/>
                    </a:ext>
                  </a:extLst>
                </p14:cNvPr>
                <p14:cNvContentPartPr/>
                <p14:nvPr/>
              </p14:nvContentPartPr>
              <p14:xfrm>
                <a:off x="4533240" y="3483435"/>
                <a:ext cx="210600" cy="136440"/>
              </p14:xfrm>
            </p:contentPart>
          </mc:Choice>
          <mc:Fallback xmlns="">
            <p:pic>
              <p:nvPicPr>
                <p:cNvPr id="13" name="Ink 12">
                  <a:extLst>
                    <a:ext uri="{FF2B5EF4-FFF2-40B4-BE49-F238E27FC236}">
                      <a16:creationId xmlns:a16="http://schemas.microsoft.com/office/drawing/2014/main" id="{96FB8EFF-1632-93AE-8EEA-3BBAB5B2C49B}"/>
                    </a:ext>
                  </a:extLst>
                </p:cNvPr>
                <p:cNvPicPr/>
                <p:nvPr/>
              </p:nvPicPr>
              <p:blipFill>
                <a:blip r:embed="rId6"/>
                <a:stretch>
                  <a:fillRect/>
                </a:stretch>
              </p:blipFill>
              <p:spPr>
                <a:xfrm>
                  <a:off x="4524240" y="3474435"/>
                  <a:ext cx="22824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CB01C8B0-6369-343B-A1D0-7D76E1F10A3E}"/>
                    </a:ext>
                  </a:extLst>
                </p14:cNvPr>
                <p14:cNvContentPartPr/>
                <p14:nvPr/>
              </p14:nvContentPartPr>
              <p14:xfrm>
                <a:off x="4743480" y="3638235"/>
                <a:ext cx="146160" cy="159840"/>
              </p14:xfrm>
            </p:contentPart>
          </mc:Choice>
          <mc:Fallback xmlns="">
            <p:pic>
              <p:nvPicPr>
                <p:cNvPr id="15" name="Ink 14">
                  <a:extLst>
                    <a:ext uri="{FF2B5EF4-FFF2-40B4-BE49-F238E27FC236}">
                      <a16:creationId xmlns:a16="http://schemas.microsoft.com/office/drawing/2014/main" id="{CB01C8B0-6369-343B-A1D0-7D76E1F10A3E}"/>
                    </a:ext>
                  </a:extLst>
                </p:cNvPr>
                <p:cNvPicPr/>
                <p:nvPr/>
              </p:nvPicPr>
              <p:blipFill>
                <a:blip r:embed="rId8"/>
                <a:stretch>
                  <a:fillRect/>
                </a:stretch>
              </p:blipFill>
              <p:spPr>
                <a:xfrm>
                  <a:off x="4734480" y="3629215"/>
                  <a:ext cx="163800" cy="177520"/>
                </a:xfrm>
                <a:prstGeom prst="rect">
                  <a:avLst/>
                </a:prstGeom>
              </p:spPr>
            </p:pic>
          </mc:Fallback>
        </mc:AlternateContent>
      </p:grpSp>
      <p:grpSp>
        <p:nvGrpSpPr>
          <p:cNvPr id="19" name="Group 18">
            <a:extLst>
              <a:ext uri="{FF2B5EF4-FFF2-40B4-BE49-F238E27FC236}">
                <a16:creationId xmlns:a16="http://schemas.microsoft.com/office/drawing/2014/main" id="{03FFEA62-A16B-A464-E58B-47FF04ECEAC7}"/>
              </a:ext>
            </a:extLst>
          </p:cNvPr>
          <p:cNvGrpSpPr/>
          <p:nvPr/>
        </p:nvGrpSpPr>
        <p:grpSpPr>
          <a:xfrm>
            <a:off x="4590840" y="4090035"/>
            <a:ext cx="1027080" cy="846360"/>
            <a:chOff x="4590840" y="4090035"/>
            <a:chExt cx="1027080" cy="846360"/>
          </a:xfrm>
        </p:grpSpPr>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A12A4B12-C3E1-1379-8CA9-055891D086B7}"/>
                    </a:ext>
                  </a:extLst>
                </p14:cNvPr>
                <p14:cNvContentPartPr/>
                <p14:nvPr/>
              </p14:nvContentPartPr>
              <p14:xfrm>
                <a:off x="4590840" y="4090035"/>
                <a:ext cx="1027080" cy="846360"/>
              </p14:xfrm>
            </p:contentPart>
          </mc:Choice>
          <mc:Fallback xmlns="">
            <p:pic>
              <p:nvPicPr>
                <p:cNvPr id="17" name="Ink 16">
                  <a:extLst>
                    <a:ext uri="{FF2B5EF4-FFF2-40B4-BE49-F238E27FC236}">
                      <a16:creationId xmlns:a16="http://schemas.microsoft.com/office/drawing/2014/main" id="{A12A4B12-C3E1-1379-8CA9-055891D086B7}"/>
                    </a:ext>
                  </a:extLst>
                </p:cNvPr>
                <p:cNvPicPr/>
                <p:nvPr/>
              </p:nvPicPr>
              <p:blipFill>
                <a:blip r:embed="rId10"/>
                <a:stretch>
                  <a:fillRect/>
                </a:stretch>
              </p:blipFill>
              <p:spPr>
                <a:xfrm>
                  <a:off x="4581840" y="4081035"/>
                  <a:ext cx="1044720" cy="864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A77FEA08-414F-F764-7773-FBB06E0087AE}"/>
                    </a:ext>
                  </a:extLst>
                </p14:cNvPr>
                <p14:cNvContentPartPr/>
                <p14:nvPr/>
              </p14:nvContentPartPr>
              <p14:xfrm>
                <a:off x="5282760" y="4577475"/>
                <a:ext cx="117360" cy="109080"/>
              </p14:xfrm>
            </p:contentPart>
          </mc:Choice>
          <mc:Fallback xmlns="">
            <p:pic>
              <p:nvPicPr>
                <p:cNvPr id="18" name="Ink 17">
                  <a:extLst>
                    <a:ext uri="{FF2B5EF4-FFF2-40B4-BE49-F238E27FC236}">
                      <a16:creationId xmlns:a16="http://schemas.microsoft.com/office/drawing/2014/main" id="{A77FEA08-414F-F764-7773-FBB06E0087AE}"/>
                    </a:ext>
                  </a:extLst>
                </p:cNvPr>
                <p:cNvPicPr/>
                <p:nvPr/>
              </p:nvPicPr>
              <p:blipFill>
                <a:blip r:embed="rId12"/>
                <a:stretch>
                  <a:fillRect/>
                </a:stretch>
              </p:blipFill>
              <p:spPr>
                <a:xfrm>
                  <a:off x="5273760" y="4568475"/>
                  <a:ext cx="135000" cy="126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20" name="Ink 19">
                <a:extLst>
                  <a:ext uri="{FF2B5EF4-FFF2-40B4-BE49-F238E27FC236}">
                    <a16:creationId xmlns:a16="http://schemas.microsoft.com/office/drawing/2014/main" id="{DA0DA5B3-0A6D-BDEC-3B4D-1A475BEBA26B}"/>
                  </a:ext>
                </a:extLst>
              </p14:cNvPr>
              <p14:cNvContentPartPr/>
              <p14:nvPr/>
            </p14:nvContentPartPr>
            <p14:xfrm>
              <a:off x="3977400" y="5829195"/>
              <a:ext cx="819720" cy="772920"/>
            </p14:xfrm>
          </p:contentPart>
        </mc:Choice>
        <mc:Fallback xmlns="">
          <p:pic>
            <p:nvPicPr>
              <p:cNvPr id="20" name="Ink 19">
                <a:extLst>
                  <a:ext uri="{FF2B5EF4-FFF2-40B4-BE49-F238E27FC236}">
                    <a16:creationId xmlns:a16="http://schemas.microsoft.com/office/drawing/2014/main" id="{DA0DA5B3-0A6D-BDEC-3B4D-1A475BEBA26B}"/>
                  </a:ext>
                </a:extLst>
              </p:cNvPr>
              <p:cNvPicPr/>
              <p:nvPr/>
            </p:nvPicPr>
            <p:blipFill>
              <a:blip r:embed="rId14"/>
              <a:stretch>
                <a:fillRect/>
              </a:stretch>
            </p:blipFill>
            <p:spPr>
              <a:xfrm>
                <a:off x="3968400" y="5820191"/>
                <a:ext cx="837360" cy="790568"/>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Ink 20">
                <a:extLst>
                  <a:ext uri="{FF2B5EF4-FFF2-40B4-BE49-F238E27FC236}">
                    <a16:creationId xmlns:a16="http://schemas.microsoft.com/office/drawing/2014/main" id="{4C18C32F-F47A-F534-E79A-700D39698393}"/>
                  </a:ext>
                </a:extLst>
              </p14:cNvPr>
              <p14:cNvContentPartPr/>
              <p14:nvPr/>
            </p14:nvContentPartPr>
            <p14:xfrm>
              <a:off x="5553120" y="5735955"/>
              <a:ext cx="630360" cy="912600"/>
            </p14:xfrm>
          </p:contentPart>
        </mc:Choice>
        <mc:Fallback xmlns="">
          <p:pic>
            <p:nvPicPr>
              <p:cNvPr id="21" name="Ink 20">
                <a:extLst>
                  <a:ext uri="{FF2B5EF4-FFF2-40B4-BE49-F238E27FC236}">
                    <a16:creationId xmlns:a16="http://schemas.microsoft.com/office/drawing/2014/main" id="{4C18C32F-F47A-F534-E79A-700D39698393}"/>
                  </a:ext>
                </a:extLst>
              </p:cNvPr>
              <p:cNvPicPr/>
              <p:nvPr/>
            </p:nvPicPr>
            <p:blipFill>
              <a:blip r:embed="rId16"/>
              <a:stretch>
                <a:fillRect/>
              </a:stretch>
            </p:blipFill>
            <p:spPr>
              <a:xfrm>
                <a:off x="5544125" y="5726959"/>
                <a:ext cx="647990" cy="930233"/>
              </a:xfrm>
              <a:prstGeom prst="rect">
                <a:avLst/>
              </a:prstGeom>
            </p:spPr>
          </p:pic>
        </mc:Fallback>
      </mc:AlternateContent>
      <p:sp>
        <p:nvSpPr>
          <p:cNvPr id="2" name="TextBox 1">
            <a:extLst>
              <a:ext uri="{FF2B5EF4-FFF2-40B4-BE49-F238E27FC236}">
                <a16:creationId xmlns:a16="http://schemas.microsoft.com/office/drawing/2014/main" id="{E9594B47-41D7-362A-B268-0DC0C660A336}"/>
              </a:ext>
            </a:extLst>
          </p:cNvPr>
          <p:cNvSpPr txBox="1"/>
          <p:nvPr/>
        </p:nvSpPr>
        <p:spPr>
          <a:xfrm>
            <a:off x="10369381" y="4042154"/>
            <a:ext cx="2110903" cy="523220"/>
          </a:xfrm>
          <a:prstGeom prst="rect">
            <a:avLst/>
          </a:prstGeom>
          <a:noFill/>
        </p:spPr>
        <p:txBody>
          <a:bodyPr wrap="square" rtlCol="0">
            <a:spAutoFit/>
          </a:bodyPr>
          <a:lstStyle/>
          <a:p>
            <a:r>
              <a:rPr lang="en-GB" sz="2800"/>
              <a:t>3 Thames</a:t>
            </a:r>
          </a:p>
        </p:txBody>
      </p:sp>
      <p:sp>
        <p:nvSpPr>
          <p:cNvPr id="5" name="TextBox 4">
            <a:extLst>
              <a:ext uri="{FF2B5EF4-FFF2-40B4-BE49-F238E27FC236}">
                <a16:creationId xmlns:a16="http://schemas.microsoft.com/office/drawing/2014/main" id="{26A5F859-A2CB-484A-A974-9B70690A1A6D}"/>
              </a:ext>
            </a:extLst>
          </p:cNvPr>
          <p:cNvSpPr txBox="1"/>
          <p:nvPr/>
        </p:nvSpPr>
        <p:spPr>
          <a:xfrm>
            <a:off x="10513373" y="2664575"/>
            <a:ext cx="2249925" cy="523220"/>
          </a:xfrm>
          <a:prstGeom prst="rect">
            <a:avLst/>
          </a:prstGeom>
          <a:noFill/>
        </p:spPr>
        <p:txBody>
          <a:bodyPr wrap="square" rtlCol="0">
            <a:spAutoFit/>
          </a:bodyPr>
          <a:lstStyle/>
          <a:p>
            <a:r>
              <a:rPr lang="en-GB" sz="2800" dirty="0"/>
              <a:t>3 Hamble</a:t>
            </a:r>
          </a:p>
        </p:txBody>
      </p:sp>
      <p:sp>
        <p:nvSpPr>
          <p:cNvPr id="14" name="TextBox 13">
            <a:extLst>
              <a:ext uri="{FF2B5EF4-FFF2-40B4-BE49-F238E27FC236}">
                <a16:creationId xmlns:a16="http://schemas.microsoft.com/office/drawing/2014/main" id="{978DEE55-060F-4BCC-84B8-3CCC2C1B91EB}"/>
              </a:ext>
            </a:extLst>
          </p:cNvPr>
          <p:cNvSpPr txBox="1"/>
          <p:nvPr/>
        </p:nvSpPr>
        <p:spPr>
          <a:xfrm>
            <a:off x="462755" y="2307519"/>
            <a:ext cx="1423178" cy="523220"/>
          </a:xfrm>
          <a:prstGeom prst="rect">
            <a:avLst/>
          </a:prstGeom>
          <a:noFill/>
        </p:spPr>
        <p:txBody>
          <a:bodyPr wrap="square" rtlCol="0">
            <a:spAutoFit/>
          </a:bodyPr>
          <a:lstStyle/>
          <a:p>
            <a:r>
              <a:rPr lang="en-GB" sz="2800"/>
              <a:t>3 Stour</a:t>
            </a:r>
          </a:p>
        </p:txBody>
      </p:sp>
      <p:sp>
        <p:nvSpPr>
          <p:cNvPr id="22" name="TextBox 21">
            <a:extLst>
              <a:ext uri="{FF2B5EF4-FFF2-40B4-BE49-F238E27FC236}">
                <a16:creationId xmlns:a16="http://schemas.microsoft.com/office/drawing/2014/main" id="{9425B901-E8A0-E331-4DC2-9DBA9A7CB8B5}"/>
              </a:ext>
            </a:extLst>
          </p:cNvPr>
          <p:cNvSpPr txBox="1"/>
          <p:nvPr/>
        </p:nvSpPr>
        <p:spPr>
          <a:xfrm>
            <a:off x="344632" y="3678244"/>
            <a:ext cx="1320419" cy="523220"/>
          </a:xfrm>
          <a:prstGeom prst="rect">
            <a:avLst/>
          </a:prstGeom>
          <a:noFill/>
        </p:spPr>
        <p:txBody>
          <a:bodyPr wrap="square" rtlCol="0">
            <a:spAutoFit/>
          </a:bodyPr>
          <a:lstStyle/>
          <a:p>
            <a:r>
              <a:rPr lang="en-GB" sz="2800"/>
              <a:t>3 Trent</a:t>
            </a:r>
          </a:p>
        </p:txBody>
      </p:sp>
      <p:sp>
        <p:nvSpPr>
          <p:cNvPr id="23" name="TextBox 22">
            <a:extLst>
              <a:ext uri="{FF2B5EF4-FFF2-40B4-BE49-F238E27FC236}">
                <a16:creationId xmlns:a16="http://schemas.microsoft.com/office/drawing/2014/main" id="{8C67C3E8-124F-A6CA-B927-560C8FA0870B}"/>
              </a:ext>
            </a:extLst>
          </p:cNvPr>
          <p:cNvSpPr txBox="1"/>
          <p:nvPr/>
        </p:nvSpPr>
        <p:spPr>
          <a:xfrm>
            <a:off x="10233090" y="2151982"/>
            <a:ext cx="1320419" cy="523220"/>
          </a:xfrm>
          <a:prstGeom prst="rect">
            <a:avLst/>
          </a:prstGeom>
          <a:noFill/>
        </p:spPr>
        <p:txBody>
          <a:bodyPr wrap="square" rtlCol="0">
            <a:spAutoFit/>
          </a:bodyPr>
          <a:lstStyle/>
          <a:p>
            <a:r>
              <a:rPr lang="en-GB" sz="2800" dirty="0"/>
              <a:t>3 Avon</a:t>
            </a:r>
          </a:p>
        </p:txBody>
      </p:sp>
      <p:cxnSp>
        <p:nvCxnSpPr>
          <p:cNvPr id="25" name="Straight Arrow Connector 24">
            <a:extLst>
              <a:ext uri="{FF2B5EF4-FFF2-40B4-BE49-F238E27FC236}">
                <a16:creationId xmlns:a16="http://schemas.microsoft.com/office/drawing/2014/main" id="{76BA0B55-E540-E514-0F7E-EB434892F5D7}"/>
              </a:ext>
            </a:extLst>
          </p:cNvPr>
          <p:cNvCxnSpPr>
            <a:stCxn id="14" idx="3"/>
          </p:cNvCxnSpPr>
          <p:nvPr/>
        </p:nvCxnSpPr>
        <p:spPr>
          <a:xfrm>
            <a:off x="1885933" y="2569129"/>
            <a:ext cx="2384510" cy="75439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CA0187CF-B48A-71A9-C14D-8CA99B5D9404}"/>
              </a:ext>
            </a:extLst>
          </p:cNvPr>
          <p:cNvCxnSpPr>
            <a:cxnSpLocks/>
            <a:stCxn id="22" idx="3"/>
          </p:cNvCxnSpPr>
          <p:nvPr/>
        </p:nvCxnSpPr>
        <p:spPr>
          <a:xfrm>
            <a:off x="1665051" y="3939854"/>
            <a:ext cx="2947807" cy="2247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87888AB2-8FF9-69FD-D821-857840543A3A}"/>
              </a:ext>
            </a:extLst>
          </p:cNvPr>
          <p:cNvCxnSpPr>
            <a:cxnSpLocks/>
            <a:stCxn id="5" idx="1"/>
          </p:cNvCxnSpPr>
          <p:nvPr/>
        </p:nvCxnSpPr>
        <p:spPr>
          <a:xfrm flipH="1">
            <a:off x="5850201" y="2926185"/>
            <a:ext cx="4663172" cy="210689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EBE59B7B-2D0E-3B4C-04E2-6951384BBE75}"/>
              </a:ext>
            </a:extLst>
          </p:cNvPr>
          <p:cNvCxnSpPr>
            <a:cxnSpLocks/>
            <a:stCxn id="23" idx="1"/>
          </p:cNvCxnSpPr>
          <p:nvPr/>
        </p:nvCxnSpPr>
        <p:spPr>
          <a:xfrm flipH="1">
            <a:off x="5617920" y="2413592"/>
            <a:ext cx="4615170" cy="189044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86DF92F7-5268-8176-536B-D9B93332C74D}"/>
              </a:ext>
            </a:extLst>
          </p:cNvPr>
          <p:cNvCxnSpPr>
            <a:cxnSpLocks/>
            <a:stCxn id="2" idx="1"/>
          </p:cNvCxnSpPr>
          <p:nvPr/>
        </p:nvCxnSpPr>
        <p:spPr>
          <a:xfrm flipH="1">
            <a:off x="6168640" y="4303764"/>
            <a:ext cx="4200741" cy="124573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72341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3990710" y="194874"/>
            <a:ext cx="4428923" cy="832104"/>
          </a:xfrm>
        </p:spPr>
        <p:txBody>
          <a:bodyPr>
            <a:normAutofit fontScale="90000"/>
          </a:bodyPr>
          <a:lstStyle/>
          <a:p>
            <a:pPr algn="ctr"/>
            <a:r>
              <a:rPr lang="en-US" sz="2800">
                <a:latin typeface="OpenDyslexic" panose="00000500000000000000" pitchFamily="50" charset="0"/>
              </a:rPr>
              <a:t>Meet the Senior Team</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9</a:t>
            </a:fld>
            <a:endParaRPr lang="en-US"/>
          </a:p>
        </p:txBody>
      </p:sp>
      <p:sp>
        <p:nvSpPr>
          <p:cNvPr id="14" name="TextBox 13"/>
          <p:cNvSpPr txBox="1"/>
          <p:nvPr/>
        </p:nvSpPr>
        <p:spPr>
          <a:xfrm>
            <a:off x="251137" y="1839263"/>
            <a:ext cx="1981048" cy="923330"/>
          </a:xfrm>
          <a:prstGeom prst="rect">
            <a:avLst/>
          </a:prstGeom>
          <a:noFill/>
        </p:spPr>
        <p:txBody>
          <a:bodyPr wrap="square" lIns="91440" tIns="45720" rIns="91440" bIns="45720" rtlCol="0" anchor="t">
            <a:spAutoFit/>
          </a:bodyPr>
          <a:lstStyle/>
          <a:p>
            <a:pPr algn="ctr"/>
            <a:r>
              <a:rPr lang="en-GB" dirty="0">
                <a:latin typeface="OpenDyslexic"/>
              </a:rPr>
              <a:t>Mr O'Hearn</a:t>
            </a:r>
            <a:endParaRPr lang="en-GB" dirty="0">
              <a:latin typeface="OpenDyslexic" panose="00000500000000000000" pitchFamily="50" charset="0"/>
            </a:endParaRPr>
          </a:p>
          <a:p>
            <a:pPr algn="ctr"/>
            <a:r>
              <a:rPr lang="en-GB" dirty="0">
                <a:latin typeface="OpenDyslexic"/>
              </a:rPr>
              <a:t>Executive Headteacher</a:t>
            </a:r>
          </a:p>
        </p:txBody>
      </p:sp>
      <p:sp>
        <p:nvSpPr>
          <p:cNvPr id="15" name="TextBox 14"/>
          <p:cNvSpPr txBox="1"/>
          <p:nvPr/>
        </p:nvSpPr>
        <p:spPr>
          <a:xfrm>
            <a:off x="2071646" y="4017406"/>
            <a:ext cx="1981048" cy="1107996"/>
          </a:xfrm>
          <a:prstGeom prst="rect">
            <a:avLst/>
          </a:prstGeom>
          <a:noFill/>
        </p:spPr>
        <p:txBody>
          <a:bodyPr wrap="square" rtlCol="0">
            <a:spAutoFit/>
          </a:bodyPr>
          <a:lstStyle/>
          <a:p>
            <a:pPr algn="ctr"/>
            <a:r>
              <a:rPr lang="en-GB" dirty="0">
                <a:latin typeface="OpenDyslexic" panose="00000500000000000000" pitchFamily="50" charset="0"/>
              </a:rPr>
              <a:t>Mrs </a:t>
            </a:r>
            <a:r>
              <a:rPr lang="en-GB" dirty="0" err="1">
                <a:latin typeface="OpenDyslexic" panose="00000500000000000000" pitchFamily="50" charset="0"/>
              </a:rPr>
              <a:t>Hotston</a:t>
            </a:r>
            <a:r>
              <a:rPr lang="en-GB" dirty="0">
                <a:latin typeface="OpenDyslexic" panose="00000500000000000000" pitchFamily="50" charset="0"/>
              </a:rPr>
              <a:t> </a:t>
            </a:r>
          </a:p>
          <a:p>
            <a:pPr algn="ctr"/>
            <a:r>
              <a:rPr lang="en-GB" sz="1600" dirty="0">
                <a:latin typeface="OpenDyslexic" panose="00000500000000000000" pitchFamily="50" charset="0"/>
              </a:rPr>
              <a:t>Deputy Headteacher &amp; SENDCo</a:t>
            </a:r>
          </a:p>
        </p:txBody>
      </p:sp>
      <p:sp>
        <p:nvSpPr>
          <p:cNvPr id="16" name="TextBox 15"/>
          <p:cNvSpPr txBox="1"/>
          <p:nvPr/>
        </p:nvSpPr>
        <p:spPr>
          <a:xfrm>
            <a:off x="3682850" y="1839263"/>
            <a:ext cx="1981048" cy="861774"/>
          </a:xfrm>
          <a:prstGeom prst="rect">
            <a:avLst/>
          </a:prstGeom>
          <a:noFill/>
        </p:spPr>
        <p:txBody>
          <a:bodyPr wrap="square" lIns="91440" tIns="45720" rIns="91440" bIns="45720" rtlCol="0" anchor="t">
            <a:spAutoFit/>
          </a:bodyPr>
          <a:lstStyle/>
          <a:p>
            <a:pPr algn="ctr"/>
            <a:r>
              <a:rPr lang="en-GB" dirty="0">
                <a:latin typeface="OpenDyslexic"/>
              </a:rPr>
              <a:t>Mrs Chandler</a:t>
            </a:r>
          </a:p>
          <a:p>
            <a:pPr algn="ctr"/>
            <a:r>
              <a:rPr lang="en-GB" sz="1600" dirty="0">
                <a:latin typeface="OpenDyslexic"/>
              </a:rPr>
              <a:t>Deputy </a:t>
            </a:r>
            <a:br>
              <a:rPr lang="en-GB" sz="1600" dirty="0">
                <a:latin typeface="OpenDyslexic"/>
              </a:rPr>
            </a:br>
            <a:r>
              <a:rPr lang="en-GB" sz="1600" dirty="0">
                <a:latin typeface="OpenDyslexic"/>
              </a:rPr>
              <a:t>Headteacher</a:t>
            </a:r>
          </a:p>
        </p:txBody>
      </p:sp>
      <p:sp>
        <p:nvSpPr>
          <p:cNvPr id="17" name="TextBox 16"/>
          <p:cNvSpPr txBox="1"/>
          <p:nvPr/>
        </p:nvSpPr>
        <p:spPr>
          <a:xfrm>
            <a:off x="7356626" y="1815508"/>
            <a:ext cx="1981048" cy="861774"/>
          </a:xfrm>
          <a:prstGeom prst="rect">
            <a:avLst/>
          </a:prstGeom>
          <a:noFill/>
        </p:spPr>
        <p:txBody>
          <a:bodyPr wrap="square" lIns="91440" tIns="45720" rIns="91440" bIns="45720" rtlCol="0" anchor="t">
            <a:spAutoFit/>
          </a:bodyPr>
          <a:lstStyle/>
          <a:p>
            <a:pPr algn="ctr"/>
            <a:r>
              <a:rPr lang="en-GB" dirty="0">
                <a:latin typeface="OpenDyslexic"/>
              </a:rPr>
              <a:t>Mrs Stevenson</a:t>
            </a:r>
          </a:p>
          <a:p>
            <a:pPr algn="ctr"/>
            <a:r>
              <a:rPr lang="en-GB" sz="1600" dirty="0">
                <a:latin typeface="OpenDyslexic"/>
              </a:rPr>
              <a:t>Deputy </a:t>
            </a:r>
            <a:br>
              <a:rPr lang="en-GB" sz="1600" dirty="0">
                <a:latin typeface="OpenDyslexic"/>
              </a:rPr>
            </a:br>
            <a:r>
              <a:rPr lang="en-GB" sz="1600" dirty="0">
                <a:latin typeface="OpenDyslexic"/>
              </a:rPr>
              <a:t>Headteacher</a:t>
            </a:r>
          </a:p>
        </p:txBody>
      </p:sp>
      <p:sp>
        <p:nvSpPr>
          <p:cNvPr id="21" name="Footer Placeholder 2">
            <a:extLst>
              <a:ext uri="{FF2B5EF4-FFF2-40B4-BE49-F238E27FC236}">
                <a16:creationId xmlns:a16="http://schemas.microsoft.com/office/drawing/2014/main" id="{E6ED2A0C-51B7-4C46-8FCB-2E66B0949EA3}"/>
              </a:ext>
            </a:extLst>
          </p:cNvPr>
          <p:cNvSpPr>
            <a:spLocks noGrp="1"/>
          </p:cNvSpPr>
          <p:nvPr>
            <p:ph type="ftr" sz="quarter" idx="11"/>
          </p:nvPr>
        </p:nvSpPr>
        <p:spPr>
          <a:xfrm>
            <a:off x="495165" y="6128386"/>
            <a:ext cx="5168733" cy="365125"/>
          </a:xfrm>
        </p:spPr>
        <p:txBody>
          <a:bodyPr/>
          <a:lstStyle/>
          <a:p>
            <a:r>
              <a:rPr lang="en-US"/>
              <a:t>Our SLT also make up our safeguarding team. </a:t>
            </a:r>
          </a:p>
        </p:txBody>
      </p:sp>
      <p:pic>
        <p:nvPicPr>
          <p:cNvPr id="9" name="Picture 8">
            <a:extLst>
              <a:ext uri="{FF2B5EF4-FFF2-40B4-BE49-F238E27FC236}">
                <a16:creationId xmlns:a16="http://schemas.microsoft.com/office/drawing/2014/main" id="{C5FE7C38-26B3-4B0D-8877-83B811D1909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8333" l="10000" r="90000">
                        <a14:foregroundMark x1="17857" y1="97222" x2="56429" y2="91111"/>
                        <a14:foregroundMark x1="56429" y1="91111" x2="80000" y2="92222"/>
                        <a14:foregroundMark x1="78571" y1="65556" x2="82857" y2="92222"/>
                        <a14:foregroundMark x1="27857" y1="61667" x2="17857" y2="91667"/>
                        <a14:foregroundMark x1="18571" y1="98333" x2="87143" y2="96111"/>
                      </a14:backgroundRemoval>
                    </a14:imgEffect>
                  </a14:imgLayer>
                </a14:imgProps>
              </a:ext>
            </a:extLst>
          </a:blip>
          <a:stretch>
            <a:fillRect/>
          </a:stretch>
        </p:blipFill>
        <p:spPr>
          <a:xfrm>
            <a:off x="8908218" y="1085924"/>
            <a:ext cx="1566001" cy="2013430"/>
          </a:xfrm>
          <a:prstGeom prst="rect">
            <a:avLst/>
          </a:prstGeom>
        </p:spPr>
      </p:pic>
      <p:pic>
        <p:nvPicPr>
          <p:cNvPr id="11" name="Picture 10">
            <a:extLst>
              <a:ext uri="{FF2B5EF4-FFF2-40B4-BE49-F238E27FC236}">
                <a16:creationId xmlns:a16="http://schemas.microsoft.com/office/drawing/2014/main" id="{F2022ED1-BD18-4B70-BE0A-AFAA2B28C1E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8889" l="7143" r="99286">
                        <a14:foregroundMark x1="41429" y1="58889" x2="18571" y2="81111"/>
                        <a14:foregroundMark x1="18571" y1="81111" x2="54286" y2="92222"/>
                        <a14:foregroundMark x1="54286" y1="92222" x2="85000" y2="76667"/>
                        <a14:foregroundMark x1="85000" y1="76667" x2="75714" y2="65000"/>
                        <a14:foregroundMark x1="85714" y1="74444" x2="85714" y2="95000"/>
                        <a14:foregroundMark x1="87857" y1="92222" x2="91429" y2="95556"/>
                        <a14:foregroundMark x1="80000" y1="95556" x2="30714" y2="97222"/>
                        <a14:foregroundMark x1="13571" y1="98889" x2="7143" y2="98333"/>
                        <a14:foregroundMark x1="36429" y1="78889" x2="35714" y2="90000"/>
                        <a14:foregroundMark x1="44286" y1="86667" x2="44286" y2="86667"/>
                        <a14:foregroundMark x1="89286" y1="81667" x2="99286" y2="95000"/>
                      </a14:backgroundRemoval>
                    </a14:imgEffect>
                  </a14:imgLayer>
                </a14:imgProps>
              </a:ext>
            </a:extLst>
          </a:blip>
          <a:stretch>
            <a:fillRect/>
          </a:stretch>
        </p:blipFill>
        <p:spPr>
          <a:xfrm>
            <a:off x="3931135" y="3429000"/>
            <a:ext cx="1566001" cy="2013430"/>
          </a:xfrm>
          <a:prstGeom prst="rect">
            <a:avLst/>
          </a:prstGeom>
        </p:spPr>
      </p:pic>
      <p:pic>
        <p:nvPicPr>
          <p:cNvPr id="12" name="Picture 11">
            <a:extLst>
              <a:ext uri="{FF2B5EF4-FFF2-40B4-BE49-F238E27FC236}">
                <a16:creationId xmlns:a16="http://schemas.microsoft.com/office/drawing/2014/main" id="{9BCB2B64-CAEB-4E7D-A693-3B2E18AD08E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7778" l="10000" r="93571">
                        <a14:foregroundMark x1="17143" y1="82778" x2="12857" y2="97778"/>
                        <a14:foregroundMark x1="78571" y1="69444" x2="84286" y2="93333"/>
                        <a14:foregroundMark x1="93571" y1="77222" x2="92857" y2="79444"/>
                      </a14:backgroundRemoval>
                    </a14:imgEffect>
                  </a14:imgLayer>
                </a14:imgProps>
              </a:ext>
            </a:extLst>
          </a:blip>
          <a:stretch>
            <a:fillRect/>
          </a:stretch>
        </p:blipFill>
        <p:spPr>
          <a:xfrm>
            <a:off x="5375578" y="1085924"/>
            <a:ext cx="1566001" cy="2013430"/>
          </a:xfrm>
          <a:prstGeom prst="rect">
            <a:avLst/>
          </a:prstGeom>
        </p:spPr>
      </p:pic>
      <p:sp>
        <p:nvSpPr>
          <p:cNvPr id="3" name="TextBox 2">
            <a:extLst>
              <a:ext uri="{FF2B5EF4-FFF2-40B4-BE49-F238E27FC236}">
                <a16:creationId xmlns:a16="http://schemas.microsoft.com/office/drawing/2014/main" id="{54D0E380-C6FD-5B07-3892-8B310A21E190}"/>
              </a:ext>
            </a:extLst>
          </p:cNvPr>
          <p:cNvSpPr txBox="1"/>
          <p:nvPr/>
        </p:nvSpPr>
        <p:spPr>
          <a:xfrm>
            <a:off x="6482517" y="4017405"/>
            <a:ext cx="1937116" cy="830997"/>
          </a:xfrm>
          <a:prstGeom prst="rect">
            <a:avLst/>
          </a:prstGeom>
          <a:noFill/>
        </p:spPr>
        <p:txBody>
          <a:bodyPr wrap="square" lIns="91440" tIns="45720" rIns="91440" bIns="45720" rtlCol="0" anchor="t">
            <a:spAutoFit/>
          </a:bodyPr>
          <a:lstStyle/>
          <a:p>
            <a:pPr algn="ctr"/>
            <a:r>
              <a:rPr lang="en-GB" sz="1600" dirty="0">
                <a:latin typeface="OpenDyslexic"/>
              </a:rPr>
              <a:t>Mr Palmer</a:t>
            </a:r>
          </a:p>
          <a:p>
            <a:pPr algn="ctr"/>
            <a:r>
              <a:rPr lang="en-GB" sz="1600" dirty="0">
                <a:latin typeface="OpenDyslexic"/>
              </a:rPr>
              <a:t>Assistant Headteacher</a:t>
            </a:r>
          </a:p>
        </p:txBody>
      </p:sp>
      <p:pic>
        <p:nvPicPr>
          <p:cNvPr id="7" name="Picture 6">
            <a:extLst>
              <a:ext uri="{FF2B5EF4-FFF2-40B4-BE49-F238E27FC236}">
                <a16:creationId xmlns:a16="http://schemas.microsoft.com/office/drawing/2014/main" id="{815E1CDE-A125-BF57-E7EA-44C54406C725}"/>
              </a:ext>
            </a:extLst>
          </p:cNvPr>
          <p:cNvPicPr>
            <a:picLocks noChangeAspect="1"/>
          </p:cNvPicPr>
          <p:nvPr/>
        </p:nvPicPr>
        <p:blipFill>
          <a:blip r:embed="rId8"/>
          <a:stretch>
            <a:fillRect/>
          </a:stretch>
        </p:blipFill>
        <p:spPr>
          <a:xfrm>
            <a:off x="2035330" y="1385206"/>
            <a:ext cx="1398391" cy="1752752"/>
          </a:xfrm>
          <a:prstGeom prst="rect">
            <a:avLst/>
          </a:prstGeom>
        </p:spPr>
      </p:pic>
      <p:pic>
        <p:nvPicPr>
          <p:cNvPr id="10" name="Picture 9">
            <a:extLst>
              <a:ext uri="{FF2B5EF4-FFF2-40B4-BE49-F238E27FC236}">
                <a16:creationId xmlns:a16="http://schemas.microsoft.com/office/drawing/2014/main" id="{99D8FDDA-B8FB-4EF7-8845-0BA6927B6B2B}"/>
              </a:ext>
            </a:extLst>
          </p:cNvPr>
          <p:cNvPicPr>
            <a:picLocks noChangeAspect="1"/>
          </p:cNvPicPr>
          <p:nvPr/>
        </p:nvPicPr>
        <p:blipFill>
          <a:blip r:embed="rId9"/>
          <a:stretch>
            <a:fillRect/>
          </a:stretch>
        </p:blipFill>
        <p:spPr>
          <a:xfrm>
            <a:off x="8261813" y="3514118"/>
            <a:ext cx="1436129" cy="1853070"/>
          </a:xfrm>
          <a:prstGeom prst="rect">
            <a:avLst/>
          </a:prstGeom>
        </p:spPr>
      </p:pic>
    </p:spTree>
    <p:extLst>
      <p:ext uri="{BB962C8B-B14F-4D97-AF65-F5344CB8AC3E}">
        <p14:creationId xmlns:p14="http://schemas.microsoft.com/office/powerpoint/2010/main" val="2906100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82A228-D9C2-46B1-9106-9E350CC3C581}"/>
              </a:ext>
            </a:extLst>
          </p:cNvPr>
          <p:cNvSpPr>
            <a:spLocks noGrp="1"/>
          </p:cNvSpPr>
          <p:nvPr>
            <p:ph type="sldNum" sz="quarter" idx="12"/>
          </p:nvPr>
        </p:nvSpPr>
        <p:spPr/>
        <p:txBody>
          <a:bodyPr/>
          <a:lstStyle/>
          <a:p>
            <a:fld id="{98C0CDE5-970C-4CC4-BF43-0DA127E73E82}" type="slidenum">
              <a:rPr lang="en-US" noProof="0" smtClean="0"/>
              <a:t>10</a:t>
            </a:fld>
            <a:endParaRPr lang="en-US" noProof="0"/>
          </a:p>
        </p:txBody>
      </p:sp>
      <p:sp>
        <p:nvSpPr>
          <p:cNvPr id="6" name="Title 5">
            <a:extLst>
              <a:ext uri="{FF2B5EF4-FFF2-40B4-BE49-F238E27FC236}">
                <a16:creationId xmlns:a16="http://schemas.microsoft.com/office/drawing/2014/main" id="{DF73029E-C91A-4453-B0C0-4D777DCCA26C}"/>
              </a:ext>
            </a:extLst>
          </p:cNvPr>
          <p:cNvSpPr>
            <a:spLocks noGrp="1"/>
          </p:cNvSpPr>
          <p:nvPr>
            <p:ph type="title"/>
          </p:nvPr>
        </p:nvSpPr>
        <p:spPr/>
        <p:txBody>
          <a:bodyPr>
            <a:normAutofit/>
          </a:bodyPr>
          <a:lstStyle/>
          <a:p>
            <a:r>
              <a:rPr lang="en-GB" sz="3200">
                <a:latin typeface="OpenDyslexic" panose="00000500000000000000" pitchFamily="50" charset="0"/>
              </a:rPr>
              <a:t>LAPS rewards</a:t>
            </a:r>
          </a:p>
        </p:txBody>
      </p:sp>
      <p:sp>
        <p:nvSpPr>
          <p:cNvPr id="8" name="TextBox 7">
            <a:extLst>
              <a:ext uri="{FF2B5EF4-FFF2-40B4-BE49-F238E27FC236}">
                <a16:creationId xmlns:a16="http://schemas.microsoft.com/office/drawing/2014/main" id="{C7E2D66F-53F7-4D49-9E6C-A78C2717924C}"/>
              </a:ext>
            </a:extLst>
          </p:cNvPr>
          <p:cNvSpPr txBox="1"/>
          <p:nvPr/>
        </p:nvSpPr>
        <p:spPr>
          <a:xfrm>
            <a:off x="746507" y="1847440"/>
            <a:ext cx="10698985" cy="1938992"/>
          </a:xfrm>
          <a:prstGeom prst="rect">
            <a:avLst/>
          </a:prstGeom>
          <a:noFill/>
        </p:spPr>
        <p:txBody>
          <a:bodyPr wrap="square" lIns="91440" tIns="45720" rIns="91440" bIns="45720" anchor="t">
            <a:spAutoFit/>
          </a:bodyPr>
          <a:lstStyle/>
          <a:p>
            <a:r>
              <a:rPr lang="en-GB" sz="2400" dirty="0">
                <a:latin typeface="OpenDyslexic"/>
              </a:rPr>
              <a:t>Ludlow Academy Points System (LAPS) is our way of promoting positive behaviour at Ludlow Junior School. Pupils can earn LAPS points for attendance, work and behaviour. These points are recorded and can then be spent in the LAPS shop. </a:t>
            </a:r>
          </a:p>
        </p:txBody>
      </p:sp>
      <p:sp>
        <p:nvSpPr>
          <p:cNvPr id="5" name="TextBox 4">
            <a:extLst>
              <a:ext uri="{FF2B5EF4-FFF2-40B4-BE49-F238E27FC236}">
                <a16:creationId xmlns:a16="http://schemas.microsoft.com/office/drawing/2014/main" id="{2574346C-EB50-4DB0-A1D9-F639E00E4343}"/>
              </a:ext>
            </a:extLst>
          </p:cNvPr>
          <p:cNvSpPr txBox="1"/>
          <p:nvPr/>
        </p:nvSpPr>
        <p:spPr>
          <a:xfrm>
            <a:off x="2647950" y="4526355"/>
            <a:ext cx="8626704" cy="1569660"/>
          </a:xfrm>
          <a:prstGeom prst="rect">
            <a:avLst/>
          </a:prstGeom>
          <a:noFill/>
        </p:spPr>
        <p:txBody>
          <a:bodyPr wrap="square" lIns="91440" tIns="45720" rIns="91440" bIns="45720" anchor="t">
            <a:spAutoFit/>
          </a:bodyPr>
          <a:lstStyle/>
          <a:p>
            <a:r>
              <a:rPr lang="en-GB" sz="2400" dirty="0">
                <a:latin typeface="OpenDyslexic"/>
              </a:rPr>
              <a:t>If a child’s behaviour needs to improve, they will receive a verbal warning. Following this warning, if the behaviour continues, they will miss 10 minutes of break. If it still does not improve, they will miss the whole of their break.</a:t>
            </a:r>
          </a:p>
        </p:txBody>
      </p:sp>
      <p:sp>
        <p:nvSpPr>
          <p:cNvPr id="7" name="Title 4">
            <a:extLst>
              <a:ext uri="{FF2B5EF4-FFF2-40B4-BE49-F238E27FC236}">
                <a16:creationId xmlns:a16="http://schemas.microsoft.com/office/drawing/2014/main" id="{2E04EAD4-0D5D-485E-9A58-40FB6065327E}"/>
              </a:ext>
            </a:extLst>
          </p:cNvPr>
          <p:cNvSpPr txBox="1">
            <a:spLocks/>
          </p:cNvSpPr>
          <p:nvPr/>
        </p:nvSpPr>
        <p:spPr>
          <a:xfrm rot="327387">
            <a:off x="8275494" y="3606905"/>
            <a:ext cx="3785909" cy="923848"/>
          </a:xfrm>
          <a:prstGeom prst="rect">
            <a:avLst/>
          </a:prstGeom>
          <a:gradFill flip="none" rotWithShape="1">
            <a:gsLst>
              <a:gs pos="0">
                <a:srgbClr val="005CC9">
                  <a:shade val="30000"/>
                  <a:satMod val="115000"/>
                </a:srgbClr>
              </a:gs>
              <a:gs pos="50000">
                <a:srgbClr val="005CC9">
                  <a:shade val="67500"/>
                  <a:satMod val="115000"/>
                </a:srgbClr>
              </a:gs>
              <a:gs pos="100000">
                <a:srgbClr val="005CC9">
                  <a:shade val="100000"/>
                  <a:satMod val="115000"/>
                </a:srgbClr>
              </a:gs>
            </a:gsLst>
            <a:path path="circle">
              <a:fillToRect l="100000" t="100000"/>
            </a:path>
            <a:tileRect r="-100000" b="-100000"/>
          </a:gradFill>
          <a:ln>
            <a:solidFill>
              <a:srgbClr val="005CC9"/>
            </a:solidFill>
          </a:ln>
          <a:effectLst>
            <a:outerShdw blurRad="76200" dir="13500000" sy="23000" kx="1200000" algn="br" rotWithShape="0">
              <a:prstClr val="black">
                <a:alpha val="2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pPr algn="ctr"/>
            <a:r>
              <a:rPr lang="en-GB" sz="3200">
                <a:latin typeface="OpenDyslexic" panose="00000500000000000000" pitchFamily="50" charset="0"/>
              </a:rPr>
              <a:t>Sanctions</a:t>
            </a:r>
            <a:endParaRPr lang="en-GB" sz="3200"/>
          </a:p>
        </p:txBody>
      </p:sp>
    </p:spTree>
    <p:extLst>
      <p:ext uri="{BB962C8B-B14F-4D97-AF65-F5344CB8AC3E}">
        <p14:creationId xmlns:p14="http://schemas.microsoft.com/office/powerpoint/2010/main" val="770218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E2D352-E5EB-4518-8C66-F2FA702E4DAA}"/>
              </a:ext>
            </a:extLst>
          </p:cNvPr>
          <p:cNvSpPr>
            <a:spLocks noGrp="1"/>
          </p:cNvSpPr>
          <p:nvPr>
            <p:ph type="sldNum" sz="quarter" idx="12"/>
          </p:nvPr>
        </p:nvSpPr>
        <p:spPr/>
        <p:txBody>
          <a:bodyPr/>
          <a:lstStyle/>
          <a:p>
            <a:fld id="{98C0CDE5-970C-4CC4-BF43-0DA127E73E82}" type="slidenum">
              <a:rPr lang="en-US" noProof="0" smtClean="0"/>
              <a:t>11</a:t>
            </a:fld>
            <a:endParaRPr lang="en-US" noProof="0"/>
          </a:p>
        </p:txBody>
      </p:sp>
      <p:sp>
        <p:nvSpPr>
          <p:cNvPr id="4" name="Content Placeholder 3">
            <a:extLst>
              <a:ext uri="{FF2B5EF4-FFF2-40B4-BE49-F238E27FC236}">
                <a16:creationId xmlns:a16="http://schemas.microsoft.com/office/drawing/2014/main" id="{65294A7B-F64F-4E97-87D0-470C94079D0C}"/>
              </a:ext>
            </a:extLst>
          </p:cNvPr>
          <p:cNvSpPr>
            <a:spLocks noGrp="1"/>
          </p:cNvSpPr>
          <p:nvPr>
            <p:ph idx="1"/>
          </p:nvPr>
        </p:nvSpPr>
        <p:spPr>
          <a:xfrm>
            <a:off x="5038725" y="1347788"/>
            <a:ext cx="6313487" cy="4330539"/>
          </a:xfrm>
        </p:spPr>
        <p:txBody>
          <a:bodyPr vert="horz" lIns="91440" tIns="45720" rIns="91440" bIns="45720" rtlCol="0" anchor="t">
            <a:noAutofit/>
          </a:bodyPr>
          <a:lstStyle/>
          <a:p>
            <a:pPr marL="0" indent="0" algn="ctr">
              <a:buNone/>
            </a:pPr>
            <a:r>
              <a:rPr lang="en-GB" sz="1800" dirty="0">
                <a:solidFill>
                  <a:schemeClr val="tx1"/>
                </a:solidFill>
                <a:latin typeface="OpenDyslexic"/>
              </a:rPr>
              <a:t>The children will bring home a home learning booklet which has their spellings, weekly reading home learning and space for their number sense scores for the week.</a:t>
            </a:r>
          </a:p>
          <a:p>
            <a:pPr marL="0" indent="0" algn="ctr">
              <a:buNone/>
            </a:pPr>
            <a:r>
              <a:rPr lang="en-GB" sz="1800" dirty="0">
                <a:solidFill>
                  <a:schemeClr val="tx1"/>
                </a:solidFill>
                <a:latin typeface="OpenDyslexic"/>
              </a:rPr>
              <a:t>It is important that this booklet is brought into school each day as it is used to support learning in school.</a:t>
            </a:r>
          </a:p>
          <a:p>
            <a:pPr marL="0" indent="0" algn="ctr">
              <a:buNone/>
            </a:pPr>
            <a:r>
              <a:rPr lang="en-GB" sz="1800" dirty="0">
                <a:solidFill>
                  <a:schemeClr val="tx1"/>
                </a:solidFill>
                <a:latin typeface="OpenDyslexic"/>
              </a:rPr>
              <a:t>Teachers will check whether children have done their home learning on a Friday and test them on spellings and times tables.</a:t>
            </a:r>
          </a:p>
          <a:p>
            <a:pPr marL="0" indent="0" algn="ctr">
              <a:buNone/>
            </a:pPr>
            <a:r>
              <a:rPr lang="en-GB" sz="1800" dirty="0">
                <a:solidFill>
                  <a:schemeClr val="tx1"/>
                </a:solidFill>
                <a:latin typeface="OpenDyslexic"/>
              </a:rPr>
              <a:t>Children who regularly complete home learning to a high standard will be rewarded. Teachers will phone home when they are concerned that home learning is frequently not being completed.</a:t>
            </a:r>
          </a:p>
        </p:txBody>
      </p:sp>
      <p:sp>
        <p:nvSpPr>
          <p:cNvPr id="5" name="Text Placeholder 4">
            <a:extLst>
              <a:ext uri="{FF2B5EF4-FFF2-40B4-BE49-F238E27FC236}">
                <a16:creationId xmlns:a16="http://schemas.microsoft.com/office/drawing/2014/main" id="{2D44E4A3-B16D-443D-B0B1-42BDF1DD0F77}"/>
              </a:ext>
            </a:extLst>
          </p:cNvPr>
          <p:cNvSpPr>
            <a:spLocks noGrp="1"/>
          </p:cNvSpPr>
          <p:nvPr>
            <p:ph type="body" sz="half" idx="2"/>
          </p:nvPr>
        </p:nvSpPr>
        <p:spPr>
          <a:xfrm>
            <a:off x="601664" y="2891987"/>
            <a:ext cx="3675062" cy="2194363"/>
          </a:xfrm>
        </p:spPr>
        <p:txBody>
          <a:bodyPr>
            <a:normAutofit/>
          </a:bodyPr>
          <a:lstStyle/>
          <a:p>
            <a:r>
              <a:rPr lang="en-GB" sz="1600" dirty="0">
                <a:latin typeface="OpenDyslexic" panose="00000500000000000000" pitchFamily="50" charset="0"/>
              </a:rPr>
              <a:t>Home learning day is a Friday.</a:t>
            </a:r>
          </a:p>
          <a:p>
            <a:r>
              <a:rPr lang="en-GB" sz="1600" dirty="0">
                <a:latin typeface="OpenDyslexic" panose="00000500000000000000" pitchFamily="50" charset="0"/>
              </a:rPr>
              <a:t>Home learning covers:</a:t>
            </a:r>
          </a:p>
          <a:p>
            <a:r>
              <a:rPr lang="en-GB" sz="1600" dirty="0">
                <a:latin typeface="OpenDyslexic" panose="00000500000000000000" pitchFamily="50" charset="0"/>
              </a:rPr>
              <a:t>	1. Number sense </a:t>
            </a:r>
          </a:p>
          <a:p>
            <a:r>
              <a:rPr lang="en-GB" sz="1600" dirty="0">
                <a:latin typeface="OpenDyslexic" panose="00000500000000000000" pitchFamily="50" charset="0"/>
              </a:rPr>
              <a:t>	2. Spelling Lists </a:t>
            </a:r>
          </a:p>
          <a:p>
            <a:r>
              <a:rPr lang="en-GB" sz="1600" dirty="0">
                <a:latin typeface="OpenDyslexic" panose="00000500000000000000" pitchFamily="50" charset="0"/>
              </a:rPr>
              <a:t>	3. Reading</a:t>
            </a:r>
            <a:endParaRPr lang="en-GB" sz="1600" dirty="0"/>
          </a:p>
        </p:txBody>
      </p:sp>
      <p:sp>
        <p:nvSpPr>
          <p:cNvPr id="6" name="Title 5">
            <a:extLst>
              <a:ext uri="{FF2B5EF4-FFF2-40B4-BE49-F238E27FC236}">
                <a16:creationId xmlns:a16="http://schemas.microsoft.com/office/drawing/2014/main" id="{77B650DF-32FF-48FD-8968-857F2A719500}"/>
              </a:ext>
            </a:extLst>
          </p:cNvPr>
          <p:cNvSpPr>
            <a:spLocks noGrp="1"/>
          </p:cNvSpPr>
          <p:nvPr>
            <p:ph type="title"/>
          </p:nvPr>
        </p:nvSpPr>
        <p:spPr>
          <a:xfrm rot="21227985">
            <a:off x="55672" y="851474"/>
            <a:ext cx="4901308" cy="1296380"/>
          </a:xfrm>
        </p:spPr>
        <p:txBody>
          <a:bodyPr>
            <a:normAutofit/>
          </a:bodyPr>
          <a:lstStyle/>
          <a:p>
            <a:r>
              <a:rPr lang="en-GB" sz="2800">
                <a:latin typeface="OpenDyslexic" panose="00000500000000000000" pitchFamily="50" charset="0"/>
              </a:rPr>
              <a:t>Weekly Home Learning</a:t>
            </a:r>
          </a:p>
        </p:txBody>
      </p:sp>
      <p:pic>
        <p:nvPicPr>
          <p:cNvPr id="7" name="Picture 6">
            <a:extLst>
              <a:ext uri="{FF2B5EF4-FFF2-40B4-BE49-F238E27FC236}">
                <a16:creationId xmlns:a16="http://schemas.microsoft.com/office/drawing/2014/main" id="{90500E15-217C-4B0B-9147-45E3D57A2B1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19540" y1="46400" x2="31418" y2="58800"/>
                        <a14:foregroundMark x1="19157" y1="46400" x2="19157" y2="60800"/>
                        <a14:foregroundMark x1="71264" y1="45200" x2="68582" y2="44800"/>
                        <a14:foregroundMark x1="68582" y1="44800" x2="69732" y2="48400"/>
                        <a14:foregroundMark x1="75479" y1="44000" x2="78544" y2="49200"/>
                        <a14:foregroundMark x1="23755" y1="82000" x2="23755" y2="82000"/>
                        <a14:foregroundMark x1="23755" y1="78800" x2="23755" y2="78800"/>
                        <a14:foregroundMark x1="19540" y1="77600" x2="19540" y2="77600"/>
                        <a14:foregroundMark x1="28736" y1="85200" x2="28736" y2="85200"/>
                        <a14:foregroundMark x1="37548" y1="84000" x2="37548" y2="84000"/>
                        <a14:foregroundMark x1="52490" y1="79600" x2="52490" y2="79600"/>
                        <a14:foregroundMark x1="59387" y1="81200" x2="59387" y2="81200"/>
                        <a14:foregroundMark x1="64368" y1="84000" x2="64368" y2="84000"/>
                        <a14:foregroundMark x1="72031" y1="81200" x2="72031" y2="81200"/>
                        <a14:foregroundMark x1="82759" y1="54800" x2="82759" y2="54800"/>
                        <a14:backgroundMark x1="22222" y1="80000" x2="22222" y2="80000"/>
                        <a14:backgroundMark x1="22605" y1="84400" x2="22605" y2="84400"/>
                      </a14:backgroundRemoval>
                    </a14:imgEffect>
                  </a14:imgLayer>
                </a14:imgProps>
              </a:ext>
            </a:extLst>
          </a:blip>
          <a:stretch>
            <a:fillRect/>
          </a:stretch>
        </p:blipFill>
        <p:spPr>
          <a:xfrm>
            <a:off x="465504" y="5034599"/>
            <a:ext cx="1601422" cy="1533929"/>
          </a:xfrm>
          <a:prstGeom prst="rect">
            <a:avLst/>
          </a:prstGeom>
        </p:spPr>
      </p:pic>
      <p:sp>
        <p:nvSpPr>
          <p:cNvPr id="8" name="TextBox 7">
            <a:extLst>
              <a:ext uri="{FF2B5EF4-FFF2-40B4-BE49-F238E27FC236}">
                <a16:creationId xmlns:a16="http://schemas.microsoft.com/office/drawing/2014/main" id="{E270CB3C-D26D-49A4-9904-A46EC40B3FA8}"/>
              </a:ext>
            </a:extLst>
          </p:cNvPr>
          <p:cNvSpPr txBox="1"/>
          <p:nvPr/>
        </p:nvSpPr>
        <p:spPr>
          <a:xfrm>
            <a:off x="2197769" y="5851916"/>
            <a:ext cx="8153399" cy="830997"/>
          </a:xfrm>
          <a:prstGeom prst="rect">
            <a:avLst/>
          </a:prstGeom>
          <a:noFill/>
        </p:spPr>
        <p:txBody>
          <a:bodyPr wrap="square" rtlCol="0">
            <a:spAutoFit/>
          </a:bodyPr>
          <a:lstStyle/>
          <a:p>
            <a:pPr algn="ctr"/>
            <a:r>
              <a:rPr lang="en-US" sz="2400" dirty="0"/>
              <a:t>Your children will bring home a log in for Bug Club and TT Rockstars in September. </a:t>
            </a:r>
            <a:endParaRPr lang="en-GB" sz="2400" dirty="0"/>
          </a:p>
        </p:txBody>
      </p:sp>
    </p:spTree>
    <p:extLst>
      <p:ext uri="{BB962C8B-B14F-4D97-AF65-F5344CB8AC3E}">
        <p14:creationId xmlns:p14="http://schemas.microsoft.com/office/powerpoint/2010/main" val="2239090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rot="21346075">
            <a:off x="6035703" y="-300483"/>
            <a:ext cx="6800290" cy="47645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rot="21346075">
            <a:off x="4086587" y="-115999"/>
            <a:ext cx="6800290" cy="47645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AFCA1C1A-BC0A-4E81-82F8-5ACE20F863F6}"/>
              </a:ext>
            </a:extLst>
          </p:cNvPr>
          <p:cNvSpPr>
            <a:spLocks noGrp="1"/>
          </p:cNvSpPr>
          <p:nvPr>
            <p:ph type="title"/>
          </p:nvPr>
        </p:nvSpPr>
        <p:spPr>
          <a:xfrm rot="-360000">
            <a:off x="-60879" y="924594"/>
            <a:ext cx="3785909" cy="1091949"/>
          </a:xfrm>
        </p:spPr>
        <p:txBody>
          <a:bodyPr>
            <a:normAutofit/>
          </a:bodyPr>
          <a:lstStyle/>
          <a:p>
            <a:r>
              <a:rPr lang="en-US" sz="3200">
                <a:latin typeface="OpenDyslexic" panose="00000500000000000000" pitchFamily="50" charset="0"/>
              </a:rPr>
              <a:t>School Uniform</a:t>
            </a:r>
            <a:endParaRPr lang="en-US" sz="3200"/>
          </a:p>
        </p:txBody>
      </p:sp>
      <p:sp>
        <p:nvSpPr>
          <p:cNvPr id="3" name="Slide Number Placeholder 2">
            <a:extLst>
              <a:ext uri="{FF2B5EF4-FFF2-40B4-BE49-F238E27FC236}">
                <a16:creationId xmlns:a16="http://schemas.microsoft.com/office/drawing/2014/main" id="{87725C8C-B6FF-4BEE-B7F0-3DFD7C2734C8}"/>
              </a:ext>
            </a:extLst>
          </p:cNvPr>
          <p:cNvSpPr>
            <a:spLocks noGrp="1"/>
          </p:cNvSpPr>
          <p:nvPr>
            <p:ph type="sldNum" sz="quarter" idx="12"/>
          </p:nvPr>
        </p:nvSpPr>
        <p:spPr/>
        <p:txBody>
          <a:bodyPr/>
          <a:lstStyle/>
          <a:p>
            <a:fld id="{98C0CDE5-970C-4CC4-BF43-0DA127E73E82}" type="slidenum">
              <a:rPr lang="en-US" smtClean="0"/>
              <a:pPr/>
              <a:t>12</a:t>
            </a:fld>
            <a:endParaRPr lang="en-US"/>
          </a:p>
        </p:txBody>
      </p:sp>
      <p:sp>
        <p:nvSpPr>
          <p:cNvPr id="8" name="Text Placeholder 5">
            <a:extLst>
              <a:ext uri="{FF2B5EF4-FFF2-40B4-BE49-F238E27FC236}">
                <a16:creationId xmlns:a16="http://schemas.microsoft.com/office/drawing/2014/main" id="{FE58025A-9737-434D-AE90-0CC9E7990286}"/>
              </a:ext>
            </a:extLst>
          </p:cNvPr>
          <p:cNvSpPr>
            <a:spLocks noGrp="1"/>
          </p:cNvSpPr>
          <p:nvPr>
            <p:ph type="body" sz="quarter" idx="4294967295"/>
          </p:nvPr>
        </p:nvSpPr>
        <p:spPr>
          <a:xfrm>
            <a:off x="0" y="2266253"/>
            <a:ext cx="3806146" cy="2249488"/>
          </a:xfrm>
          <a:prstGeom prst="rect">
            <a:avLst/>
          </a:prstGeom>
        </p:spPr>
        <p:txBody>
          <a:bodyPr vert="horz" lIns="91440" tIns="45720" rIns="91440" bIns="45720" rtlCol="0" anchor="t">
            <a:noAutofit/>
          </a:bodyPr>
          <a:lstStyle/>
          <a:p>
            <a:r>
              <a:rPr lang="en-GB" sz="1800" dirty="0">
                <a:solidFill>
                  <a:schemeClr val="tx1"/>
                </a:solidFill>
                <a:latin typeface="OpenDyslexic"/>
              </a:rPr>
              <a:t>Children must attend school in their school uniform. </a:t>
            </a:r>
          </a:p>
          <a:p>
            <a:r>
              <a:rPr lang="en-GB" sz="1800" dirty="0">
                <a:solidFill>
                  <a:schemeClr val="tx1"/>
                </a:solidFill>
                <a:latin typeface="OpenDyslexic"/>
              </a:rPr>
              <a:t>School uniform must consist of the above. You can purchase uniform  with a logo on but plain uniform without a logo is also acceptable. </a:t>
            </a:r>
          </a:p>
        </p:txBody>
      </p:sp>
      <p:pic>
        <p:nvPicPr>
          <p:cNvPr id="10" name="Picture 9"/>
          <p:cNvPicPr>
            <a:picLocks noChangeAspect="1"/>
          </p:cNvPicPr>
          <p:nvPr/>
        </p:nvPicPr>
        <p:blipFill rotWithShape="1">
          <a:blip r:embed="rId2"/>
          <a:srcRect l="3626" t="8356" r="4014" b="37929"/>
          <a:stretch/>
        </p:blipFill>
        <p:spPr>
          <a:xfrm rot="21326348">
            <a:off x="4091202" y="338446"/>
            <a:ext cx="8106755" cy="3861092"/>
          </a:xfrm>
          <a:prstGeom prst="rect">
            <a:avLst/>
          </a:prstGeom>
        </p:spPr>
      </p:pic>
      <p:sp>
        <p:nvSpPr>
          <p:cNvPr id="4" name="TextBox 3">
            <a:extLst>
              <a:ext uri="{FF2B5EF4-FFF2-40B4-BE49-F238E27FC236}">
                <a16:creationId xmlns:a16="http://schemas.microsoft.com/office/drawing/2014/main" id="{7FBB4EFA-C9F2-7A1F-AAFA-7A12596E7F2E}"/>
              </a:ext>
            </a:extLst>
          </p:cNvPr>
          <p:cNvSpPr txBox="1"/>
          <p:nvPr/>
        </p:nvSpPr>
        <p:spPr>
          <a:xfrm>
            <a:off x="3398982" y="6094698"/>
            <a:ext cx="7583343" cy="553998"/>
          </a:xfrm>
          <a:prstGeom prst="rect">
            <a:avLst/>
          </a:prstGeom>
          <a:noFill/>
        </p:spPr>
        <p:txBody>
          <a:bodyPr wrap="square" lIns="91440" tIns="45720" rIns="91440" bIns="45720" anchor="t">
            <a:spAutoFit/>
          </a:bodyPr>
          <a:lstStyle/>
          <a:p>
            <a:r>
              <a:rPr lang="en-US" sz="1500" dirty="0">
                <a:latin typeface="OpenDyslexic"/>
              </a:rPr>
              <a:t>You can now order uniform from school. For more information, speak to </a:t>
            </a:r>
            <a:r>
              <a:rPr lang="en-US" sz="1500" dirty="0" err="1">
                <a:latin typeface="OpenDyslexic"/>
              </a:rPr>
              <a:t>Mr</a:t>
            </a:r>
            <a:r>
              <a:rPr lang="en-US" sz="1500" dirty="0">
                <a:latin typeface="OpenDyslexic"/>
              </a:rPr>
              <a:t> Grice-Hart in the hall afterwards.</a:t>
            </a:r>
            <a:endParaRPr lang="en-GB" sz="1500" dirty="0">
              <a:latin typeface="OpenDyslexic" panose="00000500000000000000" pitchFamily="50" charset="0"/>
            </a:endParaRPr>
          </a:p>
        </p:txBody>
      </p:sp>
    </p:spTree>
    <p:extLst>
      <p:ext uri="{BB962C8B-B14F-4D97-AF65-F5344CB8AC3E}">
        <p14:creationId xmlns:p14="http://schemas.microsoft.com/office/powerpoint/2010/main" val="2532577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CA1C1A-BC0A-4E81-82F8-5ACE20F863F6}"/>
              </a:ext>
            </a:extLst>
          </p:cNvPr>
          <p:cNvSpPr>
            <a:spLocks noGrp="1"/>
          </p:cNvSpPr>
          <p:nvPr>
            <p:ph type="title"/>
          </p:nvPr>
        </p:nvSpPr>
        <p:spPr>
          <a:xfrm rot="-360000">
            <a:off x="-79930" y="886494"/>
            <a:ext cx="3785909" cy="1091949"/>
          </a:xfrm>
        </p:spPr>
        <p:txBody>
          <a:bodyPr>
            <a:normAutofit/>
          </a:bodyPr>
          <a:lstStyle/>
          <a:p>
            <a:r>
              <a:rPr lang="en-US" sz="3200">
                <a:latin typeface="OpenDyslexic" panose="00000500000000000000" pitchFamily="50" charset="0"/>
              </a:rPr>
              <a:t>School Uniform</a:t>
            </a:r>
            <a:endParaRPr lang="en-US" sz="3200"/>
          </a:p>
        </p:txBody>
      </p:sp>
      <p:sp>
        <p:nvSpPr>
          <p:cNvPr id="3" name="Slide Number Placeholder 2">
            <a:extLst>
              <a:ext uri="{FF2B5EF4-FFF2-40B4-BE49-F238E27FC236}">
                <a16:creationId xmlns:a16="http://schemas.microsoft.com/office/drawing/2014/main" id="{87725C8C-B6FF-4BEE-B7F0-3DFD7C2734C8}"/>
              </a:ext>
            </a:extLst>
          </p:cNvPr>
          <p:cNvSpPr>
            <a:spLocks noGrp="1"/>
          </p:cNvSpPr>
          <p:nvPr>
            <p:ph type="sldNum" sz="quarter" idx="12"/>
          </p:nvPr>
        </p:nvSpPr>
        <p:spPr/>
        <p:txBody>
          <a:bodyPr/>
          <a:lstStyle/>
          <a:p>
            <a:fld id="{98C0CDE5-970C-4CC4-BF43-0DA127E73E82}" type="slidenum">
              <a:rPr lang="en-US" smtClean="0"/>
              <a:pPr/>
              <a:t>13</a:t>
            </a:fld>
            <a:endParaRPr lang="en-US"/>
          </a:p>
        </p:txBody>
      </p:sp>
      <p:sp>
        <p:nvSpPr>
          <p:cNvPr id="8" name="Text Placeholder 5">
            <a:extLst>
              <a:ext uri="{FF2B5EF4-FFF2-40B4-BE49-F238E27FC236}">
                <a16:creationId xmlns:a16="http://schemas.microsoft.com/office/drawing/2014/main" id="{FE58025A-9737-434D-AE90-0CC9E7990286}"/>
              </a:ext>
            </a:extLst>
          </p:cNvPr>
          <p:cNvSpPr>
            <a:spLocks noGrp="1"/>
          </p:cNvSpPr>
          <p:nvPr>
            <p:ph type="body" sz="quarter" idx="4294967295"/>
          </p:nvPr>
        </p:nvSpPr>
        <p:spPr>
          <a:xfrm>
            <a:off x="4379494" y="549748"/>
            <a:ext cx="7426505" cy="2249488"/>
          </a:xfrm>
          <a:prstGeom prst="rect">
            <a:avLst/>
          </a:prstGeom>
        </p:spPr>
        <p:txBody>
          <a:bodyPr>
            <a:noAutofit/>
          </a:bodyPr>
          <a:lstStyle/>
          <a:p>
            <a:r>
              <a:rPr lang="en-GB">
                <a:solidFill>
                  <a:schemeClr val="tx1"/>
                </a:solidFill>
                <a:latin typeface="OpenDyslexic" panose="00000500000000000000" pitchFamily="50" charset="0"/>
              </a:rPr>
              <a:t>Jewellery should not be worn apart from one pair of stud earrings.</a:t>
            </a:r>
          </a:p>
          <a:p>
            <a:r>
              <a:rPr lang="en-GB">
                <a:solidFill>
                  <a:schemeClr val="tx1"/>
                </a:solidFill>
                <a:latin typeface="OpenDyslexic" panose="00000500000000000000" pitchFamily="50" charset="0"/>
              </a:rPr>
              <a:t>Hair should not be brightly coloured. This includes extensions.</a:t>
            </a:r>
          </a:p>
          <a:p>
            <a:r>
              <a:rPr lang="en-GB">
                <a:solidFill>
                  <a:schemeClr val="tx1"/>
                </a:solidFill>
                <a:latin typeface="OpenDyslexic" panose="00000500000000000000" pitchFamily="50" charset="0"/>
              </a:rPr>
              <a:t>Pupils should not wear fake nails or nail varnish in school.</a:t>
            </a:r>
          </a:p>
          <a:p>
            <a:r>
              <a:rPr lang="en-GB">
                <a:solidFill>
                  <a:schemeClr val="tx1"/>
                </a:solidFill>
                <a:latin typeface="OpenDyslexic" panose="00000500000000000000" pitchFamily="50" charset="0"/>
              </a:rPr>
              <a:t>Children should not wear fake tattoos. </a:t>
            </a:r>
          </a:p>
        </p:txBody>
      </p:sp>
    </p:spTree>
    <p:extLst>
      <p:ext uri="{BB962C8B-B14F-4D97-AF65-F5344CB8AC3E}">
        <p14:creationId xmlns:p14="http://schemas.microsoft.com/office/powerpoint/2010/main" val="3794777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rot="21346075">
            <a:off x="6035703" y="-300483"/>
            <a:ext cx="6800290" cy="47645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rot="21346075">
            <a:off x="4086587" y="-115999"/>
            <a:ext cx="6800290" cy="47645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AFCA1C1A-BC0A-4E81-82F8-5ACE20F863F6}"/>
              </a:ext>
            </a:extLst>
          </p:cNvPr>
          <p:cNvSpPr>
            <a:spLocks noGrp="1"/>
          </p:cNvSpPr>
          <p:nvPr>
            <p:ph type="title"/>
          </p:nvPr>
        </p:nvSpPr>
        <p:spPr>
          <a:xfrm rot="-360000">
            <a:off x="-60879" y="924594"/>
            <a:ext cx="3785909" cy="1091949"/>
          </a:xfrm>
        </p:spPr>
        <p:txBody>
          <a:bodyPr>
            <a:normAutofit/>
          </a:bodyPr>
          <a:lstStyle/>
          <a:p>
            <a:r>
              <a:rPr lang="en-US" sz="3200">
                <a:latin typeface="OpenDyslexic" panose="00000500000000000000" pitchFamily="50" charset="0"/>
              </a:rPr>
              <a:t>PE Uniform</a:t>
            </a:r>
            <a:endParaRPr lang="en-US" sz="3200"/>
          </a:p>
        </p:txBody>
      </p:sp>
      <p:sp>
        <p:nvSpPr>
          <p:cNvPr id="3" name="Slide Number Placeholder 2">
            <a:extLst>
              <a:ext uri="{FF2B5EF4-FFF2-40B4-BE49-F238E27FC236}">
                <a16:creationId xmlns:a16="http://schemas.microsoft.com/office/drawing/2014/main" id="{87725C8C-B6FF-4BEE-B7F0-3DFD7C2734C8}"/>
              </a:ext>
            </a:extLst>
          </p:cNvPr>
          <p:cNvSpPr>
            <a:spLocks noGrp="1"/>
          </p:cNvSpPr>
          <p:nvPr>
            <p:ph type="sldNum" sz="quarter" idx="12"/>
          </p:nvPr>
        </p:nvSpPr>
        <p:spPr/>
        <p:txBody>
          <a:bodyPr/>
          <a:lstStyle/>
          <a:p>
            <a:fld id="{98C0CDE5-970C-4CC4-BF43-0DA127E73E82}" type="slidenum">
              <a:rPr lang="en-US" smtClean="0"/>
              <a:pPr/>
              <a:t>14</a:t>
            </a:fld>
            <a:endParaRPr lang="en-US"/>
          </a:p>
        </p:txBody>
      </p:sp>
      <p:sp>
        <p:nvSpPr>
          <p:cNvPr id="8" name="Text Placeholder 5">
            <a:extLst>
              <a:ext uri="{FF2B5EF4-FFF2-40B4-BE49-F238E27FC236}">
                <a16:creationId xmlns:a16="http://schemas.microsoft.com/office/drawing/2014/main" id="{FE58025A-9737-434D-AE90-0CC9E7990286}"/>
              </a:ext>
            </a:extLst>
          </p:cNvPr>
          <p:cNvSpPr>
            <a:spLocks noGrp="1"/>
          </p:cNvSpPr>
          <p:nvPr>
            <p:ph type="body" sz="quarter" idx="4294967295"/>
          </p:nvPr>
        </p:nvSpPr>
        <p:spPr>
          <a:xfrm>
            <a:off x="0" y="2304256"/>
            <a:ext cx="3806146" cy="2249488"/>
          </a:xfrm>
          <a:prstGeom prst="rect">
            <a:avLst/>
          </a:prstGeom>
        </p:spPr>
        <p:txBody>
          <a:bodyPr>
            <a:noAutofit/>
          </a:bodyPr>
          <a:lstStyle/>
          <a:p>
            <a:r>
              <a:rPr lang="en-GB" sz="1400" dirty="0">
                <a:solidFill>
                  <a:schemeClr val="tx1"/>
                </a:solidFill>
                <a:latin typeface="OpenDyslexic" panose="00000500000000000000" pitchFamily="50" charset="0"/>
              </a:rPr>
              <a:t>On  P.E.  days, children  must  attend  school  in  their  P.E.  uniform.  No jewellery  should  be  worn  for  P.E. including stud earnings. If stud earrings cannot be removed, they should be taped up provided from home. Long hair should be tied up away from the face for P.E. lessons.</a:t>
            </a:r>
          </a:p>
          <a:p>
            <a:endParaRPr lang="en-GB" sz="1400" dirty="0">
              <a:solidFill>
                <a:schemeClr val="tx1"/>
              </a:solidFill>
              <a:latin typeface="OpenDyslexic" panose="00000500000000000000" pitchFamily="50" charset="0"/>
            </a:endParaRPr>
          </a:p>
        </p:txBody>
      </p:sp>
      <p:pic>
        <p:nvPicPr>
          <p:cNvPr id="9" name="Picture 2" descr="PE"/>
          <p:cNvPicPr>
            <a:picLocks noChangeAspect="1" noChangeArrowheads="1"/>
          </p:cNvPicPr>
          <p:nvPr/>
        </p:nvPicPr>
        <p:blipFill rotWithShape="1">
          <a:blip r:embed="rId2">
            <a:extLst>
              <a:ext uri="{28A0092B-C50C-407E-A947-70E740481C1C}">
                <a14:useLocalDpi xmlns:a14="http://schemas.microsoft.com/office/drawing/2010/main" val="0"/>
              </a:ext>
            </a:extLst>
          </a:blip>
          <a:srcRect l="13683" b="30814"/>
          <a:stretch/>
        </p:blipFill>
        <p:spPr bwMode="auto">
          <a:xfrm rot="21431560">
            <a:off x="4295809" y="331284"/>
            <a:ext cx="8180721" cy="398651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43527" y="6204483"/>
            <a:ext cx="10809882" cy="584775"/>
          </a:xfrm>
          <a:prstGeom prst="rect">
            <a:avLst/>
          </a:prstGeom>
        </p:spPr>
        <p:txBody>
          <a:bodyPr wrap="square">
            <a:spAutoFit/>
          </a:bodyPr>
          <a:lstStyle/>
          <a:p>
            <a:r>
              <a:rPr lang="en-GB" sz="1600" dirty="0">
                <a:solidFill>
                  <a:schemeClr val="bg2"/>
                </a:solidFill>
                <a:latin typeface="OpenDyslexic" panose="00000500000000000000" pitchFamily="50" charset="0"/>
              </a:rPr>
              <a:t>When it is your child's day for PE or games, they come into school wearing their PE uniform. </a:t>
            </a:r>
          </a:p>
        </p:txBody>
      </p:sp>
    </p:spTree>
    <p:extLst>
      <p:ext uri="{BB962C8B-B14F-4D97-AF65-F5344CB8AC3E}">
        <p14:creationId xmlns:p14="http://schemas.microsoft.com/office/powerpoint/2010/main" val="1808861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4621E5-E598-4EE1-84D9-22EC48442C4B}"/>
              </a:ext>
            </a:extLst>
          </p:cNvPr>
          <p:cNvSpPr>
            <a:spLocks noGrp="1"/>
          </p:cNvSpPr>
          <p:nvPr>
            <p:ph type="ftr" sz="quarter" idx="11"/>
          </p:nvPr>
        </p:nvSpPr>
        <p:spPr>
          <a:xfrm>
            <a:off x="5334754" y="5660189"/>
            <a:ext cx="5947575" cy="644825"/>
          </a:xfrm>
        </p:spPr>
        <p:txBody>
          <a:bodyPr/>
          <a:lstStyle/>
          <a:p>
            <a:r>
              <a:rPr lang="en-US" sz="2400" noProof="0">
                <a:latin typeface="OpenDyslexic" panose="00000500000000000000" pitchFamily="50" charset="0"/>
              </a:rPr>
              <a:t>We are also a ‘nut free’ school!</a:t>
            </a:r>
          </a:p>
        </p:txBody>
      </p:sp>
      <p:sp>
        <p:nvSpPr>
          <p:cNvPr id="3" name="Slide Number Placeholder 2">
            <a:extLst>
              <a:ext uri="{FF2B5EF4-FFF2-40B4-BE49-F238E27FC236}">
                <a16:creationId xmlns:a16="http://schemas.microsoft.com/office/drawing/2014/main" id="{00E2D352-E5EB-4518-8C66-F2FA702E4DAA}"/>
              </a:ext>
            </a:extLst>
          </p:cNvPr>
          <p:cNvSpPr>
            <a:spLocks noGrp="1"/>
          </p:cNvSpPr>
          <p:nvPr>
            <p:ph type="sldNum" sz="quarter" idx="12"/>
          </p:nvPr>
        </p:nvSpPr>
        <p:spPr/>
        <p:txBody>
          <a:bodyPr/>
          <a:lstStyle/>
          <a:p>
            <a:fld id="{98C0CDE5-970C-4CC4-BF43-0DA127E73E82}" type="slidenum">
              <a:rPr lang="en-US" noProof="0" smtClean="0"/>
              <a:t>15</a:t>
            </a:fld>
            <a:endParaRPr lang="en-US" noProof="0"/>
          </a:p>
        </p:txBody>
      </p:sp>
      <p:sp>
        <p:nvSpPr>
          <p:cNvPr id="4" name="Content Placeholder 3">
            <a:extLst>
              <a:ext uri="{FF2B5EF4-FFF2-40B4-BE49-F238E27FC236}">
                <a16:creationId xmlns:a16="http://schemas.microsoft.com/office/drawing/2014/main" id="{65294A7B-F64F-4E97-87D0-470C94079D0C}"/>
              </a:ext>
            </a:extLst>
          </p:cNvPr>
          <p:cNvSpPr>
            <a:spLocks noGrp="1"/>
          </p:cNvSpPr>
          <p:nvPr>
            <p:ph idx="1"/>
          </p:nvPr>
        </p:nvSpPr>
        <p:spPr>
          <a:xfrm>
            <a:off x="5633800" y="1384154"/>
            <a:ext cx="6172200" cy="4330539"/>
          </a:xfrm>
        </p:spPr>
        <p:txBody>
          <a:bodyPr vert="horz" lIns="91440" tIns="45720" rIns="91440" bIns="45720" rtlCol="0" anchor="t">
            <a:normAutofit fontScale="92500" lnSpcReduction="20000"/>
          </a:bodyPr>
          <a:lstStyle/>
          <a:p>
            <a:pPr marL="0" indent="0" algn="ctr">
              <a:buNone/>
            </a:pPr>
            <a:r>
              <a:rPr lang="en-GB" sz="2000" dirty="0">
                <a:solidFill>
                  <a:schemeClr val="tx1"/>
                </a:solidFill>
                <a:latin typeface="OpenDyslexic"/>
              </a:rPr>
              <a:t>Our Catering team provide around 350 hot meals each day to our pupils. Meals include a choice of meat and vegetarian dishes, tomato pasta, bread options and jacket potato. There is also a salad bar with a variety of different options. </a:t>
            </a:r>
          </a:p>
          <a:p>
            <a:pPr marL="0" indent="0" algn="ctr">
              <a:buNone/>
            </a:pPr>
            <a:endParaRPr lang="en-GB" sz="2000" dirty="0">
              <a:solidFill>
                <a:schemeClr val="tx1"/>
              </a:solidFill>
              <a:latin typeface="OpenDyslexic" panose="00000500000000000000" pitchFamily="50" charset="0"/>
            </a:endParaRPr>
          </a:p>
          <a:p>
            <a:pPr marL="0" indent="0" algn="ctr">
              <a:buNone/>
            </a:pPr>
            <a:r>
              <a:rPr lang="en-GB" sz="2000" dirty="0">
                <a:solidFill>
                  <a:schemeClr val="tx1"/>
                </a:solidFill>
                <a:latin typeface="OpenDyslexic"/>
              </a:rPr>
              <a:t>Once they have finished their hot meal, a variety of different puddings is on offer.</a:t>
            </a:r>
          </a:p>
          <a:p>
            <a:pPr marL="0" indent="0" algn="ctr">
              <a:buNone/>
            </a:pPr>
            <a:endParaRPr lang="en-GB" sz="2000" dirty="0">
              <a:solidFill>
                <a:schemeClr val="tx1"/>
              </a:solidFill>
              <a:latin typeface="OpenDyslexic" panose="00000500000000000000" pitchFamily="50" charset="0"/>
            </a:endParaRPr>
          </a:p>
          <a:p>
            <a:pPr marL="0" indent="0" algn="ctr">
              <a:buNone/>
            </a:pPr>
            <a:r>
              <a:rPr lang="en-GB" sz="2000" dirty="0">
                <a:solidFill>
                  <a:schemeClr val="tx1"/>
                </a:solidFill>
                <a:latin typeface="OpenDyslexic"/>
              </a:rPr>
              <a:t>The kitchen team are fantastic at catering for individual medical and religious dietary needs including allergies and intolerances. (Contact school office) </a:t>
            </a:r>
          </a:p>
        </p:txBody>
      </p:sp>
      <p:sp>
        <p:nvSpPr>
          <p:cNvPr id="5" name="Text Placeholder 4">
            <a:extLst>
              <a:ext uri="{FF2B5EF4-FFF2-40B4-BE49-F238E27FC236}">
                <a16:creationId xmlns:a16="http://schemas.microsoft.com/office/drawing/2014/main" id="{2D44E4A3-B16D-443D-B0B1-42BDF1DD0F77}"/>
              </a:ext>
            </a:extLst>
          </p:cNvPr>
          <p:cNvSpPr>
            <a:spLocks noGrp="1"/>
          </p:cNvSpPr>
          <p:nvPr>
            <p:ph type="body" sz="half" idx="2"/>
          </p:nvPr>
        </p:nvSpPr>
        <p:spPr>
          <a:xfrm>
            <a:off x="333982" y="2314831"/>
            <a:ext cx="4687555" cy="3869849"/>
          </a:xfrm>
        </p:spPr>
        <p:txBody>
          <a:bodyPr>
            <a:noAutofit/>
          </a:bodyPr>
          <a:lstStyle/>
          <a:p>
            <a:r>
              <a:rPr lang="en-GB" dirty="0">
                <a:latin typeface="OpenDyslexic"/>
              </a:rPr>
              <a:t>The cost of a hot meal will cost £3.10 per day. </a:t>
            </a:r>
          </a:p>
          <a:p>
            <a:r>
              <a:rPr lang="en-GB" dirty="0">
                <a:latin typeface="OpenDyslexic"/>
              </a:rPr>
              <a:t>We encourage school meals to be booked and paid for on a Monday, for the week please, although meals can be ordered on the day providing the pupil account is in credit.</a:t>
            </a:r>
          </a:p>
          <a:p>
            <a:r>
              <a:rPr lang="en-GB" dirty="0">
                <a:latin typeface="OpenDyslexic"/>
              </a:rPr>
              <a:t>We encourage you to look at the menu with your child to support them choosing their favourites and to make good choices together, pre-ordering on </a:t>
            </a:r>
            <a:r>
              <a:rPr lang="en-GB" dirty="0" err="1">
                <a:latin typeface="OpenDyslexic"/>
              </a:rPr>
              <a:t>ParentMail</a:t>
            </a:r>
            <a:r>
              <a:rPr lang="en-GB" dirty="0">
                <a:latin typeface="OpenDyslexic"/>
              </a:rPr>
              <a:t>.</a:t>
            </a:r>
          </a:p>
        </p:txBody>
      </p:sp>
      <p:sp>
        <p:nvSpPr>
          <p:cNvPr id="6" name="Title 5">
            <a:extLst>
              <a:ext uri="{FF2B5EF4-FFF2-40B4-BE49-F238E27FC236}">
                <a16:creationId xmlns:a16="http://schemas.microsoft.com/office/drawing/2014/main" id="{77B650DF-32FF-48FD-8968-857F2A719500}"/>
              </a:ext>
            </a:extLst>
          </p:cNvPr>
          <p:cNvSpPr>
            <a:spLocks noGrp="1"/>
          </p:cNvSpPr>
          <p:nvPr>
            <p:ph type="title"/>
          </p:nvPr>
        </p:nvSpPr>
        <p:spPr/>
        <p:txBody>
          <a:bodyPr>
            <a:normAutofit/>
          </a:bodyPr>
          <a:lstStyle/>
          <a:p>
            <a:r>
              <a:rPr lang="en-GB" sz="3200">
                <a:latin typeface="OpenDyslexic" panose="00000500000000000000" pitchFamily="50" charset="0"/>
              </a:rPr>
              <a:t>Food at Ludlow</a:t>
            </a:r>
          </a:p>
        </p:txBody>
      </p:sp>
      <p:sp>
        <p:nvSpPr>
          <p:cNvPr id="8" name="TextBox 7">
            <a:extLst>
              <a:ext uri="{FF2B5EF4-FFF2-40B4-BE49-F238E27FC236}">
                <a16:creationId xmlns:a16="http://schemas.microsoft.com/office/drawing/2014/main" id="{517373CD-74C4-E4B6-9F32-FBCA14915B55}"/>
              </a:ext>
            </a:extLst>
          </p:cNvPr>
          <p:cNvSpPr txBox="1"/>
          <p:nvPr/>
        </p:nvSpPr>
        <p:spPr>
          <a:xfrm>
            <a:off x="523875" y="6488668"/>
            <a:ext cx="6115050" cy="369332"/>
          </a:xfrm>
          <a:prstGeom prst="rect">
            <a:avLst/>
          </a:prstGeom>
          <a:noFill/>
        </p:spPr>
        <p:txBody>
          <a:bodyPr wrap="square">
            <a:spAutoFit/>
          </a:bodyPr>
          <a:lstStyle/>
          <a:p>
            <a:r>
              <a:rPr lang="en-GB">
                <a:hlinkClick r:id="rId2"/>
              </a:rPr>
              <a:t>https://apply.cloudforedu.org.uk/ofsm/southampton/apply</a:t>
            </a:r>
            <a:r>
              <a:rPr lang="en-GB"/>
              <a:t> </a:t>
            </a:r>
          </a:p>
        </p:txBody>
      </p:sp>
    </p:spTree>
    <p:extLst>
      <p:ext uri="{BB962C8B-B14F-4D97-AF65-F5344CB8AC3E}">
        <p14:creationId xmlns:p14="http://schemas.microsoft.com/office/powerpoint/2010/main" val="530545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E2D352-E5EB-4518-8C66-F2FA702E4DAA}"/>
              </a:ext>
            </a:extLst>
          </p:cNvPr>
          <p:cNvSpPr>
            <a:spLocks noGrp="1"/>
          </p:cNvSpPr>
          <p:nvPr>
            <p:ph type="sldNum" sz="quarter" idx="12"/>
          </p:nvPr>
        </p:nvSpPr>
        <p:spPr/>
        <p:txBody>
          <a:bodyPr/>
          <a:lstStyle/>
          <a:p>
            <a:fld id="{98C0CDE5-970C-4CC4-BF43-0DA127E73E82}" type="slidenum">
              <a:rPr lang="en-US" noProof="0" smtClean="0"/>
              <a:t>16</a:t>
            </a:fld>
            <a:endParaRPr lang="en-US" noProof="0"/>
          </a:p>
        </p:txBody>
      </p:sp>
      <p:sp>
        <p:nvSpPr>
          <p:cNvPr id="4" name="Content Placeholder 3">
            <a:extLst>
              <a:ext uri="{FF2B5EF4-FFF2-40B4-BE49-F238E27FC236}">
                <a16:creationId xmlns:a16="http://schemas.microsoft.com/office/drawing/2014/main" id="{65294A7B-F64F-4E97-87D0-470C94079D0C}"/>
              </a:ext>
            </a:extLst>
          </p:cNvPr>
          <p:cNvSpPr>
            <a:spLocks noGrp="1"/>
          </p:cNvSpPr>
          <p:nvPr>
            <p:ph idx="1"/>
          </p:nvPr>
        </p:nvSpPr>
        <p:spPr>
          <a:xfrm>
            <a:off x="1333500" y="2405063"/>
            <a:ext cx="9658349" cy="3939301"/>
          </a:xfrm>
        </p:spPr>
        <p:txBody>
          <a:bodyPr>
            <a:noAutofit/>
          </a:bodyPr>
          <a:lstStyle/>
          <a:p>
            <a:pPr marL="0" indent="0" algn="ctr">
              <a:buNone/>
            </a:pPr>
            <a:r>
              <a:rPr lang="en-GB" sz="2400" dirty="0">
                <a:solidFill>
                  <a:schemeClr val="tx1"/>
                </a:solidFill>
                <a:latin typeface="OpenDyslexic" panose="00000500000000000000" pitchFamily="50" charset="0"/>
              </a:rPr>
              <a:t>We  ask  that  snacks  that  are  brought  into school for breaktime are healthy e.g. a piece of fruit.</a:t>
            </a:r>
          </a:p>
          <a:p>
            <a:pPr marL="0" indent="0" algn="ctr">
              <a:buNone/>
            </a:pPr>
            <a:endParaRPr lang="en-GB" sz="2400" dirty="0">
              <a:solidFill>
                <a:schemeClr val="tx1"/>
              </a:solidFill>
              <a:latin typeface="OpenDyslexic" panose="00000500000000000000" pitchFamily="50" charset="0"/>
            </a:endParaRPr>
          </a:p>
          <a:p>
            <a:pPr marL="0" indent="0" algn="ctr">
              <a:buNone/>
            </a:pPr>
            <a:r>
              <a:rPr lang="en-GB" sz="2400" dirty="0">
                <a:solidFill>
                  <a:schemeClr val="tx1"/>
                </a:solidFill>
                <a:latin typeface="OpenDyslexic" panose="00000500000000000000" pitchFamily="50" charset="0"/>
              </a:rPr>
              <a:t>We also ask that children bring in a named clear water bottle to keep hydrated during lessons. This must only be water and not squash, juice or carbonated drinks. </a:t>
            </a:r>
          </a:p>
          <a:p>
            <a:pPr marL="0" indent="0" algn="ctr">
              <a:buNone/>
            </a:pPr>
            <a:endParaRPr lang="en-GB" sz="2400" dirty="0">
              <a:solidFill>
                <a:schemeClr val="tx1"/>
              </a:solidFill>
              <a:latin typeface="OpenDyslexic" panose="00000500000000000000" pitchFamily="50" charset="0"/>
            </a:endParaRPr>
          </a:p>
          <a:p>
            <a:pPr marL="0" indent="0" algn="ctr">
              <a:buNone/>
            </a:pPr>
            <a:r>
              <a:rPr lang="en-GB" sz="2400" dirty="0">
                <a:solidFill>
                  <a:schemeClr val="tx1"/>
                </a:solidFill>
                <a:latin typeface="OpenDyslexic" panose="00000500000000000000" pitchFamily="50" charset="0"/>
              </a:rPr>
              <a:t>Water is available to be topped up during the day. </a:t>
            </a:r>
          </a:p>
        </p:txBody>
      </p:sp>
      <p:sp>
        <p:nvSpPr>
          <p:cNvPr id="6" name="Title 5">
            <a:extLst>
              <a:ext uri="{FF2B5EF4-FFF2-40B4-BE49-F238E27FC236}">
                <a16:creationId xmlns:a16="http://schemas.microsoft.com/office/drawing/2014/main" id="{77B650DF-32FF-48FD-8968-857F2A719500}"/>
              </a:ext>
            </a:extLst>
          </p:cNvPr>
          <p:cNvSpPr>
            <a:spLocks noGrp="1"/>
          </p:cNvSpPr>
          <p:nvPr>
            <p:ph type="title"/>
          </p:nvPr>
        </p:nvSpPr>
        <p:spPr/>
        <p:txBody>
          <a:bodyPr>
            <a:normAutofit/>
          </a:bodyPr>
          <a:lstStyle/>
          <a:p>
            <a:r>
              <a:rPr lang="en-GB" sz="3200">
                <a:latin typeface="OpenDyslexic" panose="00000500000000000000" pitchFamily="50" charset="0"/>
              </a:rPr>
              <a:t>Staying healthy</a:t>
            </a:r>
          </a:p>
        </p:txBody>
      </p:sp>
    </p:spTree>
    <p:extLst>
      <p:ext uri="{BB962C8B-B14F-4D97-AF65-F5344CB8AC3E}">
        <p14:creationId xmlns:p14="http://schemas.microsoft.com/office/powerpoint/2010/main" val="3551989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82A228-D9C2-46B1-9106-9E350CC3C581}"/>
              </a:ext>
            </a:extLst>
          </p:cNvPr>
          <p:cNvSpPr>
            <a:spLocks noGrp="1"/>
          </p:cNvSpPr>
          <p:nvPr>
            <p:ph type="sldNum" sz="quarter" idx="12"/>
          </p:nvPr>
        </p:nvSpPr>
        <p:spPr/>
        <p:txBody>
          <a:bodyPr/>
          <a:lstStyle/>
          <a:p>
            <a:fld id="{98C0CDE5-970C-4CC4-BF43-0DA127E73E82}" type="slidenum">
              <a:rPr lang="en-US" noProof="0" smtClean="0"/>
              <a:t>17</a:t>
            </a:fld>
            <a:endParaRPr lang="en-US" noProof="0"/>
          </a:p>
        </p:txBody>
      </p:sp>
      <p:sp>
        <p:nvSpPr>
          <p:cNvPr id="6" name="Title 5">
            <a:extLst>
              <a:ext uri="{FF2B5EF4-FFF2-40B4-BE49-F238E27FC236}">
                <a16:creationId xmlns:a16="http://schemas.microsoft.com/office/drawing/2014/main" id="{DF73029E-C91A-4453-B0C0-4D777DCCA26C}"/>
              </a:ext>
            </a:extLst>
          </p:cNvPr>
          <p:cNvSpPr>
            <a:spLocks noGrp="1"/>
          </p:cNvSpPr>
          <p:nvPr>
            <p:ph type="title"/>
          </p:nvPr>
        </p:nvSpPr>
        <p:spPr/>
        <p:txBody>
          <a:bodyPr>
            <a:normAutofit/>
          </a:bodyPr>
          <a:lstStyle/>
          <a:p>
            <a:r>
              <a:rPr lang="en-GB" sz="3200">
                <a:latin typeface="OpenDyslexic" panose="00000500000000000000" pitchFamily="50" charset="0"/>
              </a:rPr>
              <a:t>Clubs at Ludlow</a:t>
            </a:r>
          </a:p>
        </p:txBody>
      </p:sp>
      <p:sp>
        <p:nvSpPr>
          <p:cNvPr id="3" name="Footer Placeholder 2">
            <a:extLst>
              <a:ext uri="{FF2B5EF4-FFF2-40B4-BE49-F238E27FC236}">
                <a16:creationId xmlns:a16="http://schemas.microsoft.com/office/drawing/2014/main" id="{8748BB88-9DEA-81FF-9DC4-0EE12F0C4F1F}"/>
              </a:ext>
            </a:extLst>
          </p:cNvPr>
          <p:cNvSpPr>
            <a:spLocks noGrp="1"/>
          </p:cNvSpPr>
          <p:nvPr>
            <p:ph type="ftr" sz="quarter" idx="11"/>
          </p:nvPr>
        </p:nvSpPr>
        <p:spPr>
          <a:xfrm>
            <a:off x="1162553" y="3429000"/>
            <a:ext cx="10001190" cy="365125"/>
          </a:xfrm>
        </p:spPr>
        <p:txBody>
          <a:bodyPr/>
          <a:lstStyle/>
          <a:p>
            <a:pPr algn="ctr"/>
            <a:r>
              <a:rPr lang="en-US" sz="4000" noProof="0" dirty="0"/>
              <a:t>Most clubs run from 3.30 – 4.30 and will be booked on </a:t>
            </a:r>
            <a:r>
              <a:rPr lang="en-US" sz="4000" noProof="0" dirty="0" err="1"/>
              <a:t>Parentmail</a:t>
            </a:r>
            <a:r>
              <a:rPr lang="en-US" sz="4000" noProof="0" dirty="0"/>
              <a:t> – details </a:t>
            </a:r>
            <a:r>
              <a:rPr lang="en-US" sz="4000" dirty="0"/>
              <a:t>have been </a:t>
            </a:r>
            <a:r>
              <a:rPr lang="en-US" sz="4000" noProof="0" dirty="0"/>
              <a:t>via Applica.</a:t>
            </a:r>
          </a:p>
          <a:p>
            <a:endParaRPr lang="en-US" noProof="0" dirty="0"/>
          </a:p>
        </p:txBody>
      </p:sp>
    </p:spTree>
    <p:extLst>
      <p:ext uri="{BB962C8B-B14F-4D97-AF65-F5344CB8AC3E}">
        <p14:creationId xmlns:p14="http://schemas.microsoft.com/office/powerpoint/2010/main" val="800607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82A228-D9C2-46B1-9106-9E350CC3C581}"/>
              </a:ext>
            </a:extLst>
          </p:cNvPr>
          <p:cNvSpPr>
            <a:spLocks noGrp="1"/>
          </p:cNvSpPr>
          <p:nvPr>
            <p:ph type="sldNum" sz="quarter" idx="12"/>
          </p:nvPr>
        </p:nvSpPr>
        <p:spPr/>
        <p:txBody>
          <a:bodyPr/>
          <a:lstStyle/>
          <a:p>
            <a:fld id="{98C0CDE5-970C-4CC4-BF43-0DA127E73E82}" type="slidenum">
              <a:rPr lang="en-US" noProof="0" smtClean="0"/>
              <a:t>18</a:t>
            </a:fld>
            <a:endParaRPr lang="en-US" noProof="0"/>
          </a:p>
        </p:txBody>
      </p:sp>
      <p:sp>
        <p:nvSpPr>
          <p:cNvPr id="6" name="Title 5">
            <a:extLst>
              <a:ext uri="{FF2B5EF4-FFF2-40B4-BE49-F238E27FC236}">
                <a16:creationId xmlns:a16="http://schemas.microsoft.com/office/drawing/2014/main" id="{DF73029E-C91A-4453-B0C0-4D777DCCA26C}"/>
              </a:ext>
            </a:extLst>
          </p:cNvPr>
          <p:cNvSpPr>
            <a:spLocks noGrp="1"/>
          </p:cNvSpPr>
          <p:nvPr>
            <p:ph type="title"/>
          </p:nvPr>
        </p:nvSpPr>
        <p:spPr/>
        <p:txBody>
          <a:bodyPr>
            <a:normAutofit/>
          </a:bodyPr>
          <a:lstStyle/>
          <a:p>
            <a:r>
              <a:rPr lang="en-GB" sz="3200">
                <a:latin typeface="OpenDyslexic" panose="00000500000000000000" pitchFamily="50" charset="0"/>
              </a:rPr>
              <a:t>Clubs at Ludlow</a:t>
            </a:r>
          </a:p>
        </p:txBody>
      </p:sp>
      <p:sp>
        <p:nvSpPr>
          <p:cNvPr id="3" name="Footer Placeholder 2">
            <a:extLst>
              <a:ext uri="{FF2B5EF4-FFF2-40B4-BE49-F238E27FC236}">
                <a16:creationId xmlns:a16="http://schemas.microsoft.com/office/drawing/2014/main" id="{8748BB88-9DEA-81FF-9DC4-0EE12F0C4F1F}"/>
              </a:ext>
            </a:extLst>
          </p:cNvPr>
          <p:cNvSpPr>
            <a:spLocks noGrp="1"/>
          </p:cNvSpPr>
          <p:nvPr>
            <p:ph type="ftr" sz="quarter" idx="11"/>
          </p:nvPr>
        </p:nvSpPr>
        <p:spPr>
          <a:xfrm>
            <a:off x="1162553" y="3429000"/>
            <a:ext cx="10001190" cy="365125"/>
          </a:xfrm>
        </p:spPr>
        <p:txBody>
          <a:bodyPr/>
          <a:lstStyle/>
          <a:p>
            <a:endParaRPr lang="en-US" noProof="0" dirty="0"/>
          </a:p>
        </p:txBody>
      </p:sp>
      <p:pic>
        <p:nvPicPr>
          <p:cNvPr id="5" name="Picture 4">
            <a:extLst>
              <a:ext uri="{FF2B5EF4-FFF2-40B4-BE49-F238E27FC236}">
                <a16:creationId xmlns:a16="http://schemas.microsoft.com/office/drawing/2014/main" id="{16164B75-FCBC-48A9-BAAB-9818EACCE3BE}"/>
              </a:ext>
            </a:extLst>
          </p:cNvPr>
          <p:cNvPicPr>
            <a:picLocks noChangeAspect="1"/>
          </p:cNvPicPr>
          <p:nvPr/>
        </p:nvPicPr>
        <p:blipFill>
          <a:blip r:embed="rId2"/>
          <a:stretch>
            <a:fillRect/>
          </a:stretch>
        </p:blipFill>
        <p:spPr>
          <a:xfrm>
            <a:off x="224055" y="1942690"/>
            <a:ext cx="7445385" cy="4572396"/>
          </a:xfrm>
          <a:prstGeom prst="rect">
            <a:avLst/>
          </a:prstGeom>
        </p:spPr>
      </p:pic>
      <p:pic>
        <p:nvPicPr>
          <p:cNvPr id="8" name="Picture 7">
            <a:extLst>
              <a:ext uri="{FF2B5EF4-FFF2-40B4-BE49-F238E27FC236}">
                <a16:creationId xmlns:a16="http://schemas.microsoft.com/office/drawing/2014/main" id="{0C57613A-779D-452A-AE8A-8BCFA5F22F97}"/>
              </a:ext>
            </a:extLst>
          </p:cNvPr>
          <p:cNvPicPr>
            <a:picLocks noChangeAspect="1"/>
          </p:cNvPicPr>
          <p:nvPr/>
        </p:nvPicPr>
        <p:blipFill>
          <a:blip r:embed="rId3"/>
          <a:stretch>
            <a:fillRect/>
          </a:stretch>
        </p:blipFill>
        <p:spPr>
          <a:xfrm>
            <a:off x="5000313" y="1452159"/>
            <a:ext cx="6710437" cy="2378832"/>
          </a:xfrm>
          <a:prstGeom prst="rect">
            <a:avLst/>
          </a:prstGeom>
        </p:spPr>
      </p:pic>
    </p:spTree>
    <p:extLst>
      <p:ext uri="{BB962C8B-B14F-4D97-AF65-F5344CB8AC3E}">
        <p14:creationId xmlns:p14="http://schemas.microsoft.com/office/powerpoint/2010/main" val="3867906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B018CD-14A8-487D-AEE7-998D4A1ABC37}"/>
              </a:ext>
            </a:extLst>
          </p:cNvPr>
          <p:cNvSpPr>
            <a:spLocks noGrp="1"/>
          </p:cNvSpPr>
          <p:nvPr>
            <p:ph type="ftr" sz="quarter" idx="11"/>
          </p:nvPr>
        </p:nvSpPr>
        <p:spPr>
          <a:xfrm>
            <a:off x="503488" y="6041541"/>
            <a:ext cx="4469286" cy="365125"/>
          </a:xfrm>
        </p:spPr>
        <p:txBody>
          <a:bodyPr/>
          <a:lstStyle/>
          <a:p>
            <a:r>
              <a:rPr lang="en-US" dirty="0"/>
              <a:t>Year 3 all get the opportunity to learn Ukulele in their class-based music lessons.</a:t>
            </a:r>
            <a:endParaRPr lang="en-US" noProof="0" dirty="0"/>
          </a:p>
        </p:txBody>
      </p:sp>
      <p:sp>
        <p:nvSpPr>
          <p:cNvPr id="3" name="Slide Number Placeholder 2">
            <a:extLst>
              <a:ext uri="{FF2B5EF4-FFF2-40B4-BE49-F238E27FC236}">
                <a16:creationId xmlns:a16="http://schemas.microsoft.com/office/drawing/2014/main" id="{5056A61E-B32A-4351-98EA-77BE6B187E08}"/>
              </a:ext>
            </a:extLst>
          </p:cNvPr>
          <p:cNvSpPr>
            <a:spLocks noGrp="1"/>
          </p:cNvSpPr>
          <p:nvPr>
            <p:ph type="sldNum" sz="quarter" idx="12"/>
          </p:nvPr>
        </p:nvSpPr>
        <p:spPr/>
        <p:txBody>
          <a:bodyPr/>
          <a:lstStyle/>
          <a:p>
            <a:fld id="{98C0CDE5-970C-4CC4-BF43-0DA127E73E82}" type="slidenum">
              <a:rPr lang="en-US" noProof="0" smtClean="0"/>
              <a:t>19</a:t>
            </a:fld>
            <a:endParaRPr lang="en-US" noProof="0"/>
          </a:p>
        </p:txBody>
      </p:sp>
      <p:sp>
        <p:nvSpPr>
          <p:cNvPr id="8" name="Content Placeholder 7">
            <a:extLst>
              <a:ext uri="{FF2B5EF4-FFF2-40B4-BE49-F238E27FC236}">
                <a16:creationId xmlns:a16="http://schemas.microsoft.com/office/drawing/2014/main" id="{24A84AA2-4722-43FB-A1F7-BC8D9FBF73DF}"/>
              </a:ext>
            </a:extLst>
          </p:cNvPr>
          <p:cNvSpPr>
            <a:spLocks noGrp="1"/>
          </p:cNvSpPr>
          <p:nvPr>
            <p:ph idx="1"/>
          </p:nvPr>
        </p:nvSpPr>
        <p:spPr>
          <a:xfrm>
            <a:off x="4843526" y="1237281"/>
            <a:ext cx="6172200" cy="437598"/>
          </a:xfrm>
        </p:spPr>
        <p:txBody>
          <a:bodyPr>
            <a:normAutofit/>
          </a:bodyPr>
          <a:lstStyle/>
          <a:p>
            <a:r>
              <a:rPr lang="en-GB" sz="2000">
                <a:latin typeface="OpenDyslexic" panose="00000500000000000000" pitchFamily="50" charset="0"/>
              </a:rPr>
              <a:t>Instruments include:</a:t>
            </a:r>
          </a:p>
        </p:txBody>
      </p:sp>
      <p:sp>
        <p:nvSpPr>
          <p:cNvPr id="9" name="Text Placeholder 8">
            <a:extLst>
              <a:ext uri="{FF2B5EF4-FFF2-40B4-BE49-F238E27FC236}">
                <a16:creationId xmlns:a16="http://schemas.microsoft.com/office/drawing/2014/main" id="{AE2B4E29-BF59-4A62-A934-8329B39700BE}"/>
              </a:ext>
            </a:extLst>
          </p:cNvPr>
          <p:cNvSpPr>
            <a:spLocks noGrp="1"/>
          </p:cNvSpPr>
          <p:nvPr>
            <p:ph type="body" sz="half" idx="2"/>
          </p:nvPr>
        </p:nvSpPr>
        <p:spPr>
          <a:xfrm>
            <a:off x="390264" y="2182483"/>
            <a:ext cx="3932237" cy="3450565"/>
          </a:xfrm>
        </p:spPr>
        <p:txBody>
          <a:bodyPr>
            <a:normAutofit fontScale="92500" lnSpcReduction="10000"/>
          </a:bodyPr>
          <a:lstStyle/>
          <a:p>
            <a:r>
              <a:rPr lang="en-GB">
                <a:latin typeface="OpenDyslexic" panose="00000500000000000000" pitchFamily="50" charset="0"/>
              </a:rPr>
              <a:t>Southampton Music Service (SMS) can provide instrumental lessons, at a cost, for any students who wish to learn an instrument. Lessons take place in school. Students will be allocated a 20 minute lesson (group or individual).</a:t>
            </a:r>
          </a:p>
          <a:p>
            <a:r>
              <a:rPr lang="en-GB">
                <a:latin typeface="OpenDyslexic" panose="00000500000000000000" pitchFamily="50" charset="0"/>
              </a:rPr>
              <a:t>A minimum of 33 lessons per academic year will be provided. These take place in the afternoons. </a:t>
            </a:r>
          </a:p>
        </p:txBody>
      </p:sp>
      <p:sp>
        <p:nvSpPr>
          <p:cNvPr id="7" name="Title 6">
            <a:extLst>
              <a:ext uri="{FF2B5EF4-FFF2-40B4-BE49-F238E27FC236}">
                <a16:creationId xmlns:a16="http://schemas.microsoft.com/office/drawing/2014/main" id="{A5B15C73-0D2E-4608-BF11-C514E3D1600F}"/>
              </a:ext>
            </a:extLst>
          </p:cNvPr>
          <p:cNvSpPr>
            <a:spLocks noGrp="1"/>
          </p:cNvSpPr>
          <p:nvPr>
            <p:ph type="title"/>
          </p:nvPr>
        </p:nvSpPr>
        <p:spPr/>
        <p:txBody>
          <a:bodyPr>
            <a:noAutofit/>
          </a:bodyPr>
          <a:lstStyle/>
          <a:p>
            <a:r>
              <a:rPr lang="en-GB" sz="2800">
                <a:latin typeface="OpenDyslexic" panose="00000500000000000000" pitchFamily="50" charset="0"/>
              </a:rPr>
              <a:t>Music lessons at Ludlow</a:t>
            </a:r>
          </a:p>
        </p:txBody>
      </p:sp>
      <p:pic>
        <p:nvPicPr>
          <p:cNvPr id="10" name="Picture 9">
            <a:extLst>
              <a:ext uri="{FF2B5EF4-FFF2-40B4-BE49-F238E27FC236}">
                <a16:creationId xmlns:a16="http://schemas.microsoft.com/office/drawing/2014/main" id="{9A7C1602-F8ED-444C-BDE5-54E01564BDB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569" b="97970" l="9645" r="89848">
                        <a14:foregroundMark x1="41624" y1="90863" x2="62944" y2="90863"/>
                        <a14:foregroundMark x1="48731" y1="95431" x2="48731" y2="97970"/>
                        <a14:foregroundMark x1="39594" y1="40102" x2="37563" y2="46701"/>
                        <a14:foregroundMark x1="53299" y1="10660" x2="54822" y2="4569"/>
                        <a14:foregroundMark x1="32995" y1="70558" x2="31980" y2="75127"/>
                      </a14:backgroundRemoval>
                    </a14:imgEffect>
                  </a14:imgLayer>
                </a14:imgProps>
              </a:ext>
            </a:extLst>
          </a:blip>
          <a:stretch>
            <a:fillRect/>
          </a:stretch>
        </p:blipFill>
        <p:spPr>
          <a:xfrm>
            <a:off x="8226093" y="941996"/>
            <a:ext cx="1876425" cy="1876425"/>
          </a:xfrm>
          <a:prstGeom prst="rect">
            <a:avLst/>
          </a:prstGeom>
        </p:spPr>
      </p:pic>
      <p:pic>
        <p:nvPicPr>
          <p:cNvPr id="2050" name="Picture 2">
            <a:extLst>
              <a:ext uri="{FF2B5EF4-FFF2-40B4-BE49-F238E27FC236}">
                <a16:creationId xmlns:a16="http://schemas.microsoft.com/office/drawing/2014/main" id="{59443837-AA25-4171-9FF9-D1584FD719B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792" b="92974" l="10000" r="90000">
                        <a14:foregroundMark x1="49195" y1="6792" x2="50920" y2="14344"/>
                        <a14:foregroundMark x1="50920" y1="14344" x2="51034" y2="14461"/>
                        <a14:foregroundMark x1="50805" y1="15398" x2="51379" y2="20960"/>
                        <a14:foregroundMark x1="45402" y1="11944" x2="47011" y2="18326"/>
                        <a14:foregroundMark x1="39310" y1="90398" x2="52184" y2="92974"/>
                        <a14:foregroundMark x1="52184" y1="92974" x2="64713" y2="92096"/>
                        <a14:foregroundMark x1="42644" y1="17389" x2="42644" y2="17389"/>
                        <a14:foregroundMark x1="43218" y1="14286" x2="43448" y2="13583"/>
                        <a14:foregroundMark x1="41839" y1="11417" x2="41839" y2="11417"/>
                        <a14:foregroundMark x1="54598" y1="11124" x2="56782" y2="13583"/>
                      </a14:backgroundRemoval>
                    </a14:imgEffect>
                  </a14:imgLayer>
                </a14:imgProps>
              </a:ext>
              <a:ext uri="{28A0092B-C50C-407E-A947-70E740481C1C}">
                <a14:useLocalDpi xmlns:a14="http://schemas.microsoft.com/office/drawing/2010/main" val="0"/>
              </a:ext>
            </a:extLst>
          </a:blip>
          <a:srcRect/>
          <a:stretch>
            <a:fillRect/>
          </a:stretch>
        </p:blipFill>
        <p:spPr bwMode="auto">
          <a:xfrm rot="1963307">
            <a:off x="4906926" y="1438688"/>
            <a:ext cx="1132231" cy="222329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Junior Kit - Overview - Drum Sets - Acoustic Drums - Drums - Musical ...">
            <a:extLst>
              <a:ext uri="{FF2B5EF4-FFF2-40B4-BE49-F238E27FC236}">
                <a16:creationId xmlns:a16="http://schemas.microsoft.com/office/drawing/2014/main" id="{84CB08DC-5EAA-4C37-9F17-DF037FA37F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64768" y="3664106"/>
            <a:ext cx="1895431" cy="143603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YAMAHA NP12 61 KEY PORTABLE DIGITAL PIANO KEYBOARD – South Coast Music">
            <a:extLst>
              <a:ext uri="{FF2B5EF4-FFF2-40B4-BE49-F238E27FC236}">
                <a16:creationId xmlns:a16="http://schemas.microsoft.com/office/drawing/2014/main" id="{A5F2B099-9A55-4240-9A01-06B24DA87436}"/>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4750" b="92917" l="2750" r="99833">
                        <a14:foregroundMark x1="8583" y1="66667" x2="2750" y2="71417"/>
                        <a14:foregroundMark x1="2750" y1="71417" x2="9333" y2="77500"/>
                        <a14:foregroundMark x1="34167" y1="92667" x2="41083" y2="92917"/>
                        <a14:foregroundMark x1="72917" y1="9333" x2="80917" y2="8583"/>
                        <a14:foregroundMark x1="80917" y1="8583" x2="83083" y2="8583"/>
                        <a14:foregroundMark x1="79583" y1="4750" x2="81917" y2="7667"/>
                        <a14:foregroundMark x1="92250" y1="11500" x2="95417" y2="15250"/>
                        <a14:foregroundMark x1="92083" y1="15833" x2="85167" y2="24167"/>
                        <a14:foregroundMark x1="98333" y1="15167" x2="99833" y2="14583"/>
                        <a14:foregroundMark x1="92750" y1="10167" x2="85167" y2="7250"/>
                        <a14:foregroundMark x1="91000" y1="8917" x2="89333" y2="7750"/>
                        <a14:foregroundMark x1="90667" y1="9000" x2="93083" y2="10583"/>
                        <a14:foregroundMark x1="88083" y1="8500" x2="84167" y2="5833"/>
                      </a14:backgroundRemoval>
                    </a14:imgEffect>
                  </a14:imgLayer>
                </a14:imgProps>
              </a:ext>
              <a:ext uri="{28A0092B-C50C-407E-A947-70E740481C1C}">
                <a14:useLocalDpi xmlns:a14="http://schemas.microsoft.com/office/drawing/2010/main" val="0"/>
              </a:ext>
            </a:extLst>
          </a:blip>
          <a:srcRect/>
          <a:stretch>
            <a:fillRect/>
          </a:stretch>
        </p:blipFill>
        <p:spPr bwMode="auto">
          <a:xfrm>
            <a:off x="6454661" y="1848630"/>
            <a:ext cx="1291600" cy="1291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05A69B7-C788-453A-972A-18443C3762C2}"/>
              </a:ext>
            </a:extLst>
          </p:cNvPr>
          <p:cNvPicPr>
            <a:picLocks noChangeAspect="1"/>
          </p:cNvPicPr>
          <p:nvPr/>
        </p:nvPicPr>
        <p:blipFill>
          <a:blip r:embed="rId9"/>
          <a:stretch>
            <a:fillRect/>
          </a:stretch>
        </p:blipFill>
        <p:spPr>
          <a:xfrm>
            <a:off x="7031889" y="2960594"/>
            <a:ext cx="2324101" cy="703512"/>
          </a:xfrm>
          <a:prstGeom prst="rect">
            <a:avLst/>
          </a:prstGeom>
        </p:spPr>
      </p:pic>
      <p:pic>
        <p:nvPicPr>
          <p:cNvPr id="12" name="Picture 11">
            <a:extLst>
              <a:ext uri="{FF2B5EF4-FFF2-40B4-BE49-F238E27FC236}">
                <a16:creationId xmlns:a16="http://schemas.microsoft.com/office/drawing/2014/main" id="{BB72F26B-4FD7-4D23-99BF-1A782EC7BE5E}"/>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6900" b="90700" l="10000" r="90000">
                        <a14:foregroundMark x1="50267" y1="6933" x2="50567" y2="9733"/>
                        <a14:foregroundMark x1="49867" y1="9433" x2="49433" y2="7500"/>
                        <a14:foregroundMark x1="47767" y1="90567" x2="54300" y2="90700"/>
                        <a14:foregroundMark x1="45833" y1="50000" x2="45833" y2="50000"/>
                        <a14:foregroundMark x1="45567" y1="50433" x2="45267" y2="47633"/>
                      </a14:backgroundRemoval>
                    </a14:imgEffect>
                  </a14:imgLayer>
                </a14:imgProps>
              </a:ext>
            </a:extLst>
          </a:blip>
          <a:srcRect l="34716" r="38699"/>
          <a:stretch/>
        </p:blipFill>
        <p:spPr>
          <a:xfrm>
            <a:off x="10446605" y="1574020"/>
            <a:ext cx="519113" cy="1952625"/>
          </a:xfrm>
          <a:prstGeom prst="rect">
            <a:avLst/>
          </a:prstGeom>
        </p:spPr>
      </p:pic>
      <p:pic>
        <p:nvPicPr>
          <p:cNvPr id="13" name="Picture 12">
            <a:extLst>
              <a:ext uri="{FF2B5EF4-FFF2-40B4-BE49-F238E27FC236}">
                <a16:creationId xmlns:a16="http://schemas.microsoft.com/office/drawing/2014/main" id="{3F46147D-E6AC-42F9-A2A9-761B3EB427FC}"/>
              </a:ext>
            </a:extLst>
          </p:cNvPr>
          <p:cNvPicPr>
            <a:picLocks noChangeAspect="1"/>
          </p:cNvPicPr>
          <p:nvPr/>
        </p:nvPicPr>
        <p:blipFill rotWithShape="1">
          <a:blip r:embed="rId12"/>
          <a:srcRect l="22036" r="17066"/>
          <a:stretch/>
        </p:blipFill>
        <p:spPr>
          <a:xfrm>
            <a:off x="4443307" y="3617634"/>
            <a:ext cx="1074150" cy="1763857"/>
          </a:xfrm>
          <a:prstGeom prst="rect">
            <a:avLst/>
          </a:prstGeom>
        </p:spPr>
      </p:pic>
      <p:pic>
        <p:nvPicPr>
          <p:cNvPr id="2056" name="Picture 8" descr="Piccolo Trumpets | Fultone Brass">
            <a:extLst>
              <a:ext uri="{FF2B5EF4-FFF2-40B4-BE49-F238E27FC236}">
                <a16:creationId xmlns:a16="http://schemas.microsoft.com/office/drawing/2014/main" id="{481BF2CF-2F05-4CF6-97DF-F5955D2CCC57}"/>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0" b="90000" l="2396" r="95104">
                        <a14:foregroundMark x1="2396" y1="37556" x2="11250" y2="39111"/>
                        <a14:foregroundMark x1="95104" y1="24556" x2="93646" y2="47444"/>
                        <a14:foregroundMark x1="42708" y1="33444" x2="44063" y2="35000"/>
                        <a14:foregroundMark x1="43646" y1="27778" x2="45052" y2="27222"/>
                        <a14:foregroundMark x1="77031" y1="58889" x2="76615" y2="61556"/>
                      </a14:backgroundRemoval>
                    </a14:imgEffect>
                  </a14:imgLayer>
                </a14:imgProps>
              </a:ext>
              <a:ext uri="{28A0092B-C50C-407E-A947-70E740481C1C}">
                <a14:useLocalDpi xmlns:a14="http://schemas.microsoft.com/office/drawing/2010/main" val="0"/>
              </a:ext>
            </a:extLst>
          </a:blip>
          <a:srcRect/>
          <a:stretch>
            <a:fillRect/>
          </a:stretch>
        </p:blipFill>
        <p:spPr bwMode="auto">
          <a:xfrm>
            <a:off x="8853441" y="5435504"/>
            <a:ext cx="1867618" cy="87544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iles - TRANSPOSED HYMNS">
            <a:extLst>
              <a:ext uri="{FF2B5EF4-FFF2-40B4-BE49-F238E27FC236}">
                <a16:creationId xmlns:a16="http://schemas.microsoft.com/office/drawing/2014/main" id="{F5D0A538-BC38-4E09-8C14-DC4414B63E78}"/>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3103" b="99655" l="10000" r="90000">
                        <a14:foregroundMark x1="45517" y1="5517" x2="64138" y2="5172"/>
                        <a14:foregroundMark x1="64138" y1="5172" x2="68276" y2="3793"/>
                        <a14:foregroundMark x1="35172" y1="95172" x2="54828" y2="93448"/>
                        <a14:foregroundMark x1="54828" y1="93448" x2="57241" y2="87586"/>
                        <a14:foregroundMark x1="37586" y1="98621" x2="49310" y2="99655"/>
                      </a14:backgroundRemoval>
                    </a14:imgEffect>
                  </a14:imgLayer>
                </a14:imgProps>
              </a:ext>
              <a:ext uri="{28A0092B-C50C-407E-A947-70E740481C1C}">
                <a14:useLocalDpi xmlns:a14="http://schemas.microsoft.com/office/drawing/2010/main" val="0"/>
              </a:ext>
            </a:extLst>
          </a:blip>
          <a:srcRect/>
          <a:stretch>
            <a:fillRect/>
          </a:stretch>
        </p:blipFill>
        <p:spPr bwMode="auto">
          <a:xfrm>
            <a:off x="5083851" y="4499562"/>
            <a:ext cx="2009284" cy="20092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6EDB749-7665-4B42-B31A-1AA575D4F4A3}"/>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9910" b="89940" l="10000" r="91400">
                        <a14:foregroundMark x1="91200" y1="76577" x2="91400" y2="83033"/>
                        <a14:foregroundMark x1="34000" y1="32883" x2="33300" y2="32883"/>
                        <a14:foregroundMark x1="33000" y1="33183" x2="30700" y2="34084"/>
                      </a14:backgroundRemoval>
                    </a14:imgEffect>
                  </a14:imgLayer>
                </a14:imgProps>
              </a:ext>
            </a:extLst>
          </a:blip>
          <a:stretch>
            <a:fillRect/>
          </a:stretch>
        </p:blipFill>
        <p:spPr>
          <a:xfrm>
            <a:off x="7082771" y="3551466"/>
            <a:ext cx="2494461" cy="1661311"/>
          </a:xfrm>
          <a:prstGeom prst="rect">
            <a:avLst/>
          </a:prstGeom>
        </p:spPr>
      </p:pic>
      <p:pic>
        <p:nvPicPr>
          <p:cNvPr id="15" name="Picture 14">
            <a:extLst>
              <a:ext uri="{FF2B5EF4-FFF2-40B4-BE49-F238E27FC236}">
                <a16:creationId xmlns:a16="http://schemas.microsoft.com/office/drawing/2014/main" id="{2C41CC71-BE33-4C08-A76C-453F473B76CC}"/>
              </a:ext>
            </a:extLst>
          </p:cNvPr>
          <p:cNvPicPr>
            <a:picLocks noChangeAspect="1"/>
          </p:cNvPicPr>
          <p:nvPr/>
        </p:nvPicPr>
        <p:blipFill>
          <a:blip r:embed="rId19"/>
          <a:stretch>
            <a:fillRect/>
          </a:stretch>
        </p:blipFill>
        <p:spPr>
          <a:xfrm>
            <a:off x="6916796" y="5072903"/>
            <a:ext cx="1238046" cy="1238046"/>
          </a:xfrm>
          <a:prstGeom prst="rect">
            <a:avLst/>
          </a:prstGeom>
        </p:spPr>
      </p:pic>
      <p:pic>
        <p:nvPicPr>
          <p:cNvPr id="16" name="Picture 15">
            <a:extLst>
              <a:ext uri="{FF2B5EF4-FFF2-40B4-BE49-F238E27FC236}">
                <a16:creationId xmlns:a16="http://schemas.microsoft.com/office/drawing/2014/main" id="{4CD1527A-525F-49AC-A2DE-B90C5660608C}"/>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2250" b="94833" l="4750" r="93917">
                        <a14:foregroundMark x1="5417" y1="2917" x2="9583" y2="8667"/>
                        <a14:foregroundMark x1="9583" y1="8667" x2="10667" y2="9417"/>
                        <a14:foregroundMark x1="6000" y1="4000" x2="4833" y2="2333"/>
                        <a14:foregroundMark x1="37667" y1="27083" x2="43917" y2="30167"/>
                        <a14:foregroundMark x1="43917" y1="30167" x2="49583" y2="29833"/>
                        <a14:foregroundMark x1="90167" y1="90417" x2="93917" y2="94833"/>
                        <a14:foregroundMark x1="69000" y1="71500" x2="66500" y2="69583"/>
                        <a14:foregroundMark x1="61667" y1="64583" x2="59333" y2="61667"/>
                        <a14:foregroundMark x1="54833" y1="59167" x2="54167" y2="58167"/>
                      </a14:backgroundRemoval>
                    </a14:imgEffect>
                  </a14:imgLayer>
                </a14:imgProps>
              </a:ext>
            </a:extLst>
          </a:blip>
          <a:stretch>
            <a:fillRect/>
          </a:stretch>
        </p:blipFill>
        <p:spPr>
          <a:xfrm>
            <a:off x="5821686" y="3187833"/>
            <a:ext cx="1439594" cy="1439594"/>
          </a:xfrm>
          <a:prstGeom prst="rect">
            <a:avLst/>
          </a:prstGeom>
        </p:spPr>
      </p:pic>
    </p:spTree>
    <p:extLst>
      <p:ext uri="{BB962C8B-B14F-4D97-AF65-F5344CB8AC3E}">
        <p14:creationId xmlns:p14="http://schemas.microsoft.com/office/powerpoint/2010/main" val="7786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E2D352-E5EB-4518-8C66-F2FA702E4DAA}"/>
              </a:ext>
            </a:extLst>
          </p:cNvPr>
          <p:cNvSpPr>
            <a:spLocks noGrp="1"/>
          </p:cNvSpPr>
          <p:nvPr>
            <p:ph type="sldNum" sz="quarter" idx="12"/>
          </p:nvPr>
        </p:nvSpPr>
        <p:spPr/>
        <p:txBody>
          <a:bodyPr/>
          <a:lstStyle/>
          <a:p>
            <a:fld id="{98C0CDE5-970C-4CC4-BF43-0DA127E73E82}" type="slidenum">
              <a:rPr lang="en-US" noProof="0" smtClean="0"/>
              <a:t>20</a:t>
            </a:fld>
            <a:endParaRPr lang="en-US" noProof="0"/>
          </a:p>
        </p:txBody>
      </p:sp>
      <p:sp>
        <p:nvSpPr>
          <p:cNvPr id="4" name="Content Placeholder 3">
            <a:extLst>
              <a:ext uri="{FF2B5EF4-FFF2-40B4-BE49-F238E27FC236}">
                <a16:creationId xmlns:a16="http://schemas.microsoft.com/office/drawing/2014/main" id="{65294A7B-F64F-4E97-87D0-470C94079D0C}"/>
              </a:ext>
            </a:extLst>
          </p:cNvPr>
          <p:cNvSpPr>
            <a:spLocks noGrp="1"/>
          </p:cNvSpPr>
          <p:nvPr>
            <p:ph idx="1"/>
          </p:nvPr>
        </p:nvSpPr>
        <p:spPr>
          <a:xfrm>
            <a:off x="244394" y="2254673"/>
            <a:ext cx="11063056" cy="4056276"/>
          </a:xfrm>
        </p:spPr>
        <p:txBody>
          <a:bodyPr>
            <a:normAutofit/>
          </a:bodyPr>
          <a:lstStyle/>
          <a:p>
            <a:pPr marL="0" indent="0" algn="ctr">
              <a:buNone/>
            </a:pPr>
            <a:r>
              <a:rPr lang="en-GB" sz="2000" dirty="0">
                <a:solidFill>
                  <a:schemeClr val="tx1"/>
                </a:solidFill>
                <a:latin typeface="OpenDyslexic" panose="00000500000000000000" pitchFamily="50" charset="0"/>
              </a:rPr>
              <a:t>Teachers work hard to build positive relationships with parents/carers. They aim to speak to you on the playground to celebrate individual successes and let you know when things are not going well. </a:t>
            </a:r>
          </a:p>
          <a:p>
            <a:pPr marL="0" indent="0" algn="ctr">
              <a:buNone/>
            </a:pPr>
            <a:endParaRPr lang="en-GB" sz="2000" dirty="0">
              <a:solidFill>
                <a:schemeClr val="tx1"/>
              </a:solidFill>
              <a:latin typeface="OpenDyslexic" panose="00000500000000000000" pitchFamily="50" charset="0"/>
            </a:endParaRPr>
          </a:p>
          <a:p>
            <a:pPr marL="0" indent="0" algn="ctr">
              <a:buNone/>
            </a:pPr>
            <a:r>
              <a:rPr lang="en-GB" sz="2000" dirty="0">
                <a:solidFill>
                  <a:schemeClr val="tx1"/>
                </a:solidFill>
                <a:latin typeface="OpenDyslexic" panose="00000500000000000000" pitchFamily="50" charset="0"/>
              </a:rPr>
              <a:t>If you have any worries, concerns or questions, talking to the class teacher at the end of the day on the playground should be your first port of call as it is often easier to support you and resolve any issues face-to-face. </a:t>
            </a:r>
          </a:p>
          <a:p>
            <a:pPr marL="0" indent="0" algn="ctr">
              <a:buNone/>
            </a:pPr>
            <a:endParaRPr lang="en-GB" sz="2000" dirty="0">
              <a:solidFill>
                <a:schemeClr val="tx1"/>
              </a:solidFill>
              <a:latin typeface="OpenDyslexic" panose="00000500000000000000" pitchFamily="50" charset="0"/>
            </a:endParaRPr>
          </a:p>
          <a:p>
            <a:pPr marL="0" indent="0" algn="ctr">
              <a:buNone/>
            </a:pPr>
            <a:r>
              <a:rPr lang="en-GB" sz="2000" dirty="0">
                <a:solidFill>
                  <a:schemeClr val="tx1"/>
                </a:solidFill>
                <a:latin typeface="OpenDyslexic" panose="00000500000000000000" pitchFamily="50" charset="0"/>
              </a:rPr>
              <a:t>Please also use </a:t>
            </a:r>
            <a:r>
              <a:rPr lang="en-GB" sz="2000" dirty="0" err="1">
                <a:solidFill>
                  <a:schemeClr val="tx1"/>
                </a:solidFill>
                <a:latin typeface="OpenDyslexic" panose="00000500000000000000" pitchFamily="50" charset="0"/>
              </a:rPr>
              <a:t>Parentmail</a:t>
            </a:r>
            <a:r>
              <a:rPr lang="en-GB" sz="2000" dirty="0">
                <a:solidFill>
                  <a:schemeClr val="tx1"/>
                </a:solidFill>
                <a:latin typeface="OpenDyslexic" panose="00000500000000000000" pitchFamily="50" charset="0"/>
              </a:rPr>
              <a:t> to check for any updates from the school</a:t>
            </a:r>
          </a:p>
          <a:p>
            <a:pPr marL="0" indent="0" algn="ctr">
              <a:buNone/>
            </a:pPr>
            <a:endParaRPr lang="en-GB" sz="2000" dirty="0">
              <a:solidFill>
                <a:schemeClr val="tx1"/>
              </a:solidFill>
              <a:latin typeface="OpenDyslexic" panose="00000500000000000000" pitchFamily="50" charset="0"/>
            </a:endParaRPr>
          </a:p>
          <a:p>
            <a:pPr marL="0" indent="0" algn="ctr">
              <a:buNone/>
            </a:pPr>
            <a:endParaRPr lang="en-GB" sz="2000" dirty="0">
              <a:solidFill>
                <a:schemeClr val="tx1"/>
              </a:solidFill>
              <a:latin typeface="OpenDyslexic" panose="00000500000000000000" pitchFamily="50" charset="0"/>
            </a:endParaRPr>
          </a:p>
        </p:txBody>
      </p:sp>
      <p:sp>
        <p:nvSpPr>
          <p:cNvPr id="6" name="Title 5">
            <a:extLst>
              <a:ext uri="{FF2B5EF4-FFF2-40B4-BE49-F238E27FC236}">
                <a16:creationId xmlns:a16="http://schemas.microsoft.com/office/drawing/2014/main" id="{77B650DF-32FF-48FD-8968-857F2A719500}"/>
              </a:ext>
            </a:extLst>
          </p:cNvPr>
          <p:cNvSpPr>
            <a:spLocks noGrp="1"/>
          </p:cNvSpPr>
          <p:nvPr>
            <p:ph type="title"/>
          </p:nvPr>
        </p:nvSpPr>
        <p:spPr/>
        <p:txBody>
          <a:bodyPr>
            <a:normAutofit/>
          </a:bodyPr>
          <a:lstStyle/>
          <a:p>
            <a:r>
              <a:rPr lang="en-GB" sz="3200">
                <a:latin typeface="OpenDyslexic" panose="00000500000000000000" pitchFamily="50" charset="0"/>
              </a:rPr>
              <a:t>Communication</a:t>
            </a:r>
          </a:p>
        </p:txBody>
      </p:sp>
    </p:spTree>
    <p:extLst>
      <p:ext uri="{BB962C8B-B14F-4D97-AF65-F5344CB8AC3E}">
        <p14:creationId xmlns:p14="http://schemas.microsoft.com/office/powerpoint/2010/main" val="206672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lstStyle/>
          <a:p>
            <a:r>
              <a:rPr lang="en-US"/>
              <a:t>Thank You!</a:t>
            </a:r>
            <a:endParaRPr lang="ru-RU"/>
          </a:p>
        </p:txBody>
      </p:sp>
      <p:sp>
        <p:nvSpPr>
          <p:cNvPr id="4" name="Text Placeholder 3">
            <a:extLst>
              <a:ext uri="{FF2B5EF4-FFF2-40B4-BE49-F238E27FC236}">
                <a16:creationId xmlns:a16="http://schemas.microsoft.com/office/drawing/2014/main" id="{F155FC3B-DD33-4B9A-A5EB-A2301786CE4E}"/>
              </a:ext>
            </a:extLst>
          </p:cNvPr>
          <p:cNvSpPr>
            <a:spLocks noGrp="1"/>
          </p:cNvSpPr>
          <p:nvPr>
            <p:ph type="body" sz="quarter" idx="14"/>
          </p:nvPr>
        </p:nvSpPr>
        <p:spPr>
          <a:xfrm rot="720000">
            <a:off x="8441434" y="4069769"/>
            <a:ext cx="3842135" cy="547919"/>
          </a:xfrm>
        </p:spPr>
        <p:txBody>
          <a:bodyPr/>
          <a:lstStyle/>
          <a:p>
            <a:r>
              <a:rPr lang="en-US" sz="2400" dirty="0"/>
              <a:t>See you  on </a:t>
            </a:r>
            <a:r>
              <a:rPr lang="en-US" sz="2400"/>
              <a:t>Thursday 3rdh </a:t>
            </a:r>
            <a:r>
              <a:rPr lang="en-US" sz="2400" dirty="0"/>
              <a:t>September!</a:t>
            </a:r>
          </a:p>
        </p:txBody>
      </p:sp>
      <p:sp>
        <p:nvSpPr>
          <p:cNvPr id="6" name="TextBox 5">
            <a:extLst>
              <a:ext uri="{FF2B5EF4-FFF2-40B4-BE49-F238E27FC236}">
                <a16:creationId xmlns:a16="http://schemas.microsoft.com/office/drawing/2014/main" id="{398A7FC6-2900-4C86-9AA5-E6BE05FD123D}"/>
              </a:ext>
            </a:extLst>
          </p:cNvPr>
          <p:cNvSpPr txBox="1"/>
          <p:nvPr/>
        </p:nvSpPr>
        <p:spPr>
          <a:xfrm rot="21060776">
            <a:off x="394982" y="2152849"/>
            <a:ext cx="4969036" cy="3046988"/>
          </a:xfrm>
          <a:prstGeom prst="rect">
            <a:avLst/>
          </a:prstGeom>
          <a:noFill/>
        </p:spPr>
        <p:txBody>
          <a:bodyPr wrap="square" rtlCol="0">
            <a:spAutoFit/>
          </a:bodyPr>
          <a:lstStyle/>
          <a:p>
            <a:r>
              <a:rPr lang="en-GB" sz="2400">
                <a:solidFill>
                  <a:schemeClr val="bg1"/>
                </a:solidFill>
                <a:latin typeface="OpenDyslexic" panose="00000500000000000000" pitchFamily="50" charset="0"/>
              </a:rPr>
              <a:t>Please speak to a member of staff if you wish to speak in more detail about your child. Also, if your child has any medical needs then you will be sent a medical healthcare plan to complete via </a:t>
            </a:r>
            <a:r>
              <a:rPr lang="en-GB" sz="2400" err="1">
                <a:solidFill>
                  <a:schemeClr val="bg1"/>
                </a:solidFill>
                <a:latin typeface="OpenDyslexic" panose="00000500000000000000" pitchFamily="50" charset="0"/>
              </a:rPr>
              <a:t>parentmail</a:t>
            </a:r>
            <a:r>
              <a:rPr lang="en-GB" sz="2400">
                <a:solidFill>
                  <a:schemeClr val="bg1"/>
                </a:solidFill>
                <a:latin typeface="OpenDyslexic" panose="00000500000000000000" pitchFamily="50" charset="0"/>
              </a:rPr>
              <a:t>.</a:t>
            </a:r>
          </a:p>
        </p:txBody>
      </p:sp>
    </p:spTree>
    <p:extLst>
      <p:ext uri="{BB962C8B-B14F-4D97-AF65-F5344CB8AC3E}">
        <p14:creationId xmlns:p14="http://schemas.microsoft.com/office/powerpoint/2010/main" val="1923331524"/>
      </p:ext>
    </p:extLst>
  </p:cSld>
  <p:clrMapOvr>
    <a:masterClrMapping/>
  </p:clrMapOvr>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575DBB9B99E14AB341220184DD9BF7" ma:contentTypeVersion="16" ma:contentTypeDescription="Create a new document." ma:contentTypeScope="" ma:versionID="f6af41aa653fb4b7240243a932d7a9a7">
  <xsd:schema xmlns:xsd="http://www.w3.org/2001/XMLSchema" xmlns:xs="http://www.w3.org/2001/XMLSchema" xmlns:p="http://schemas.microsoft.com/office/2006/metadata/properties" xmlns:ns2="9013ed68-8b11-4ac7-bc22-ce8719094d30" xmlns:ns3="d9c54b5d-a1b1-447b-afe7-6b22f7786e8f" targetNamespace="http://schemas.microsoft.com/office/2006/metadata/properties" ma:root="true" ma:fieldsID="7b5b5c45f24f7dade14419a64eb8a3d8" ns2:_="" ns3:_="">
    <xsd:import namespace="9013ed68-8b11-4ac7-bc22-ce8719094d30"/>
    <xsd:import namespace="d9c54b5d-a1b1-447b-afe7-6b22f7786e8f"/>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13ed68-8b11-4ac7-bc22-ce8719094d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3bb6ce6-d15f-4d76-8d53-40faa4b206c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c54b5d-a1b1-447b-afe7-6b22f7786e8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827f7aa-6b2e-47e3-99e7-a140cb18ffed}" ma:internalName="TaxCatchAll" ma:showField="CatchAllData" ma:web="d9c54b5d-a1b1-447b-afe7-6b22f7786e8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c54b5d-a1b1-447b-afe7-6b22f7786e8f" xsi:nil="true"/>
    <lcf76f155ced4ddcb4097134ff3c332f xmlns="9013ed68-8b11-4ac7-bc22-ce8719094d30">
      <Terms xmlns="http://schemas.microsoft.com/office/infopath/2007/PartnerControls"/>
    </lcf76f155ced4ddcb4097134ff3c332f>
    <SharedWithUsers xmlns="d9c54b5d-a1b1-447b-afe7-6b22f7786e8f">
      <UserInfo>
        <DisplayName>Gillie Hotston</DisplayName>
        <AccountId>41</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628AB7-7264-4A82-9745-E12B19C6E8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13ed68-8b11-4ac7-bc22-ce8719094d30"/>
    <ds:schemaRef ds:uri="d9c54b5d-a1b1-447b-afe7-6b22f7786e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F6C8FF-3D90-457B-9108-406F928CD7CB}">
  <ds:schemaRefs>
    <ds:schemaRef ds:uri="http://purl.org/dc/elements/1.1/"/>
    <ds:schemaRef ds:uri="http://www.w3.org/XML/1998/namespace"/>
    <ds:schemaRef ds:uri="d9c54b5d-a1b1-447b-afe7-6b22f7786e8f"/>
    <ds:schemaRef ds:uri="http://schemas.openxmlformats.org/package/2006/metadata/core-properties"/>
    <ds:schemaRef ds:uri="http://schemas.microsoft.com/office/2006/metadata/properties"/>
    <ds:schemaRef ds:uri="http://schemas.microsoft.com/office/2006/documentManagement/types"/>
    <ds:schemaRef ds:uri="http://purl.org/dc/dcmitype/"/>
    <ds:schemaRef ds:uri="http://schemas.microsoft.com/office/infopath/2007/PartnerControls"/>
    <ds:schemaRef ds:uri="9013ed68-8b11-4ac7-bc22-ce8719094d30"/>
    <ds:schemaRef ds:uri="http://purl.org/dc/terms/"/>
  </ds:schemaRefs>
</ds:datastoreItem>
</file>

<file path=customXml/itemProps3.xml><?xml version="1.0" encoding="utf-8"?>
<ds:datastoreItem xmlns:ds="http://schemas.openxmlformats.org/officeDocument/2006/customXml" ds:itemID="{C5EE5440-5A1F-438E-9118-BE5E33F972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Elementary school presentation</Template>
  <TotalTime>8764</TotalTime>
  <Words>1402</Words>
  <Application>Microsoft Office PowerPoint</Application>
  <PresentationFormat>Widescreen</PresentationFormat>
  <Paragraphs>189</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Comic Sans MS</vt:lpstr>
      <vt:lpstr>Franklin Gothic Book</vt:lpstr>
      <vt:lpstr>OpenDyslexic</vt:lpstr>
      <vt:lpstr>Office Theme</vt:lpstr>
      <vt:lpstr>Welcome to Year 3</vt:lpstr>
      <vt:lpstr>Our School Core Values</vt:lpstr>
      <vt:lpstr>Expectations of behaviour</vt:lpstr>
      <vt:lpstr>Meet the Year 3 team</vt:lpstr>
      <vt:lpstr>Meet the Year 3 team</vt:lpstr>
      <vt:lpstr>Year 3 Curriculum</vt:lpstr>
      <vt:lpstr>Year 3 timetable</vt:lpstr>
      <vt:lpstr>End of the day!</vt:lpstr>
      <vt:lpstr>Meet the Senior Team</vt:lpstr>
      <vt:lpstr>LAPS rewards</vt:lpstr>
      <vt:lpstr>Weekly Home Learning</vt:lpstr>
      <vt:lpstr>School Uniform</vt:lpstr>
      <vt:lpstr>School Uniform</vt:lpstr>
      <vt:lpstr>PE Uniform</vt:lpstr>
      <vt:lpstr>Food at Ludlow</vt:lpstr>
      <vt:lpstr>Staying healthy</vt:lpstr>
      <vt:lpstr>Clubs at Ludlow</vt:lpstr>
      <vt:lpstr>Clubs at Ludlow</vt:lpstr>
      <vt:lpstr>Music lessons at Ludlow</vt:lpstr>
      <vt:lpstr>Communication</vt:lpstr>
      <vt:lpstr>Thank You!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Charlotte Ireland</dc:creator>
  <cp:lastModifiedBy>Charlotte Ireland</cp:lastModifiedBy>
  <cp:revision>79</cp:revision>
  <dcterms:created xsi:type="dcterms:W3CDTF">2023-06-30T08:47:43Z</dcterms:created>
  <dcterms:modified xsi:type="dcterms:W3CDTF">2026-07-21T13:40:50Z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0x01010089575DBB9B99E14AB341220184DD9BF7</vt:lpwstr>
  </property>
  <property fmtid="{D5CDD505-2E9C-101B-9397-08002B2CF9AE}" pid="3" name="MediaServiceImageTags">
    <vt:lpwstr/>
  </property>
</Properties>
</file>